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63" r:id="rId2"/>
    <p:sldId id="283" r:id="rId3"/>
    <p:sldId id="314" r:id="rId4"/>
    <p:sldId id="266" r:id="rId5"/>
    <p:sldId id="359" r:id="rId6"/>
    <p:sldId id="316" r:id="rId7"/>
    <p:sldId id="269" r:id="rId8"/>
    <p:sldId id="315" r:id="rId9"/>
    <p:sldId id="349" r:id="rId10"/>
    <p:sldId id="353" r:id="rId11"/>
    <p:sldId id="352" r:id="rId12"/>
    <p:sldId id="360" r:id="rId13"/>
    <p:sldId id="317" r:id="rId14"/>
    <p:sldId id="318" r:id="rId15"/>
    <p:sldId id="319" r:id="rId16"/>
    <p:sldId id="320" r:id="rId17"/>
    <p:sldId id="350" r:id="rId18"/>
    <p:sldId id="351" r:id="rId19"/>
    <p:sldId id="358" r:id="rId20"/>
    <p:sldId id="321" r:id="rId21"/>
    <p:sldId id="322" r:id="rId22"/>
    <p:sldId id="323" r:id="rId23"/>
    <p:sldId id="324" r:id="rId24"/>
    <p:sldId id="361" r:id="rId25"/>
    <p:sldId id="362" r:id="rId26"/>
    <p:sldId id="364" r:id="rId27"/>
    <p:sldId id="363" r:id="rId28"/>
    <p:sldId id="325" r:id="rId29"/>
    <p:sldId id="326" r:id="rId30"/>
    <p:sldId id="327" r:id="rId31"/>
    <p:sldId id="328" r:id="rId32"/>
    <p:sldId id="329" r:id="rId33"/>
    <p:sldId id="330" r:id="rId34"/>
    <p:sldId id="331" r:id="rId35"/>
    <p:sldId id="366" r:id="rId36"/>
    <p:sldId id="332" r:id="rId37"/>
    <p:sldId id="333" r:id="rId38"/>
    <p:sldId id="334" r:id="rId39"/>
    <p:sldId id="335" r:id="rId40"/>
    <p:sldId id="336" r:id="rId41"/>
    <p:sldId id="337" r:id="rId42"/>
    <p:sldId id="338" r:id="rId43"/>
    <p:sldId id="339" r:id="rId44"/>
    <p:sldId id="356" r:id="rId45"/>
    <p:sldId id="343" r:id="rId46"/>
    <p:sldId id="355" r:id="rId47"/>
    <p:sldId id="340" r:id="rId48"/>
    <p:sldId id="369" r:id="rId49"/>
    <p:sldId id="341" r:id="rId50"/>
    <p:sldId id="342" r:id="rId51"/>
    <p:sldId id="354" r:id="rId52"/>
    <p:sldId id="357" r:id="rId53"/>
    <p:sldId id="344" r:id="rId54"/>
    <p:sldId id="367" r:id="rId55"/>
    <p:sldId id="368" r:id="rId56"/>
    <p:sldId id="27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865A00-4143-4F96-96A3-E4A780CC1506}">
          <p14:sldIdLst>
            <p14:sldId id="263"/>
            <p14:sldId id="283"/>
            <p14:sldId id="314"/>
            <p14:sldId id="266"/>
            <p14:sldId id="359"/>
            <p14:sldId id="316"/>
            <p14:sldId id="269"/>
            <p14:sldId id="315"/>
            <p14:sldId id="349"/>
            <p14:sldId id="353"/>
            <p14:sldId id="352"/>
            <p14:sldId id="360"/>
            <p14:sldId id="317"/>
            <p14:sldId id="318"/>
            <p14:sldId id="319"/>
            <p14:sldId id="320"/>
            <p14:sldId id="350"/>
            <p14:sldId id="351"/>
            <p14:sldId id="358"/>
            <p14:sldId id="321"/>
            <p14:sldId id="322"/>
            <p14:sldId id="323"/>
            <p14:sldId id="324"/>
            <p14:sldId id="361"/>
            <p14:sldId id="362"/>
            <p14:sldId id="364"/>
            <p14:sldId id="363"/>
            <p14:sldId id="325"/>
            <p14:sldId id="326"/>
            <p14:sldId id="327"/>
            <p14:sldId id="328"/>
            <p14:sldId id="329"/>
            <p14:sldId id="330"/>
            <p14:sldId id="331"/>
            <p14:sldId id="366"/>
            <p14:sldId id="332"/>
            <p14:sldId id="333"/>
            <p14:sldId id="334"/>
            <p14:sldId id="335"/>
            <p14:sldId id="336"/>
            <p14:sldId id="337"/>
            <p14:sldId id="338"/>
            <p14:sldId id="339"/>
            <p14:sldId id="356"/>
            <p14:sldId id="343"/>
            <p14:sldId id="355"/>
            <p14:sldId id="340"/>
            <p14:sldId id="369"/>
            <p14:sldId id="341"/>
            <p14:sldId id="342"/>
            <p14:sldId id="354"/>
            <p14:sldId id="357"/>
            <p14:sldId id="344"/>
            <p14:sldId id="367"/>
            <p14:sldId id="368"/>
            <p14:sldId id="27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30C838-87A0-6273-FB06-22260DA45B22}" name="Leo Bastidas" initials="LB" userId="S::leo.bastidas@trustedsec.com::8465e1bf-d4ab-4748-a557-ed5ab7c3697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C47FF"/>
    <a:srgbClr val="14E21A"/>
    <a:srgbClr val="00422C"/>
    <a:srgbClr val="E8FD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D313B-C112-3948-958D-8B554F6DD63F}" v="153" dt="2023-09-29T00:47:20.397"/>
    <p1510:client id="{20989B52-8B67-DD4A-B755-2578104E9A2C}" v="171" dt="2023-09-29T01:43:19.583"/>
    <p1510:client id="{96C12530-7576-4D96-BFFD-AD3D85C03ABC}" v="1175" dt="2023-09-29T03:34:00.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08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DF01EA-BF3B-41CA-A7AF-6893456080B4}"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37C49479-36A9-4128-AEF9-7F34D029A751}">
      <dgm:prSet/>
      <dgm:spPr/>
      <dgm:t>
        <a:bodyPr/>
        <a:lstStyle/>
        <a:p>
          <a:r>
            <a:rPr lang="en-US" b="0" i="0"/>
            <a:t>Aggregate Process Access events</a:t>
          </a:r>
          <a:endParaRPr lang="en-US"/>
        </a:p>
      </dgm:t>
    </dgm:pt>
    <dgm:pt modelId="{A994ABCB-8C3A-427A-BB93-DEDD4C8F11BD}" type="parTrans" cxnId="{AAC3EB67-3555-4C91-92EF-4184114A8E3F}">
      <dgm:prSet/>
      <dgm:spPr/>
      <dgm:t>
        <a:bodyPr/>
        <a:lstStyle/>
        <a:p>
          <a:endParaRPr lang="en-US"/>
        </a:p>
      </dgm:t>
    </dgm:pt>
    <dgm:pt modelId="{23BB4BD9-8598-417E-ABB6-EEB1EC656511}" type="sibTrans" cxnId="{AAC3EB67-3555-4C91-92EF-4184114A8E3F}">
      <dgm:prSet/>
      <dgm:spPr/>
      <dgm:t>
        <a:bodyPr/>
        <a:lstStyle/>
        <a:p>
          <a:endParaRPr lang="en-US"/>
        </a:p>
      </dgm:t>
    </dgm:pt>
    <dgm:pt modelId="{E5562176-95DD-4C38-A289-5855D839D0FD}">
      <dgm:prSet/>
      <dgm:spPr/>
      <dgm:t>
        <a:bodyPr/>
        <a:lstStyle/>
        <a:p>
          <a:r>
            <a:rPr lang="en-US" b="0" i="0"/>
            <a:t>Match GUIDs and USERs</a:t>
          </a:r>
          <a:endParaRPr lang="en-US"/>
        </a:p>
      </dgm:t>
    </dgm:pt>
    <dgm:pt modelId="{980C5350-85E0-47E1-A673-9858FC3A897B}" type="parTrans" cxnId="{4EDD2878-A115-48D9-B254-299C3B209EC4}">
      <dgm:prSet/>
      <dgm:spPr/>
      <dgm:t>
        <a:bodyPr/>
        <a:lstStyle/>
        <a:p>
          <a:endParaRPr lang="en-US"/>
        </a:p>
      </dgm:t>
    </dgm:pt>
    <dgm:pt modelId="{2B2ACCB5-A5F8-4DC6-8AED-391A2195A4FF}" type="sibTrans" cxnId="{4EDD2878-A115-48D9-B254-299C3B209EC4}">
      <dgm:prSet/>
      <dgm:spPr/>
      <dgm:t>
        <a:bodyPr/>
        <a:lstStyle/>
        <a:p>
          <a:endParaRPr lang="en-US"/>
        </a:p>
      </dgm:t>
    </dgm:pt>
    <dgm:pt modelId="{9227B5A4-AA61-4EFC-BFA6-C87B4F6B8C52}">
      <dgm:prSet/>
      <dgm:spPr/>
      <dgm:t>
        <a:bodyPr/>
        <a:lstStyle/>
        <a:p>
          <a:r>
            <a:rPr lang="en-US" b="0" i="0"/>
            <a:t>Append to include Process Creation events</a:t>
          </a:r>
          <a:endParaRPr lang="en-US"/>
        </a:p>
      </dgm:t>
    </dgm:pt>
    <dgm:pt modelId="{BA60CACF-64D7-40EC-8811-E20E3D2E03CB}" type="parTrans" cxnId="{AC4E88A2-812C-43DF-B1E9-EE9F910333D3}">
      <dgm:prSet/>
      <dgm:spPr/>
      <dgm:t>
        <a:bodyPr/>
        <a:lstStyle/>
        <a:p>
          <a:endParaRPr lang="en-US"/>
        </a:p>
      </dgm:t>
    </dgm:pt>
    <dgm:pt modelId="{57ACB9A0-78A9-4FD4-B5D6-0ADB34343E8C}" type="sibTrans" cxnId="{AC4E88A2-812C-43DF-B1E9-EE9F910333D3}">
      <dgm:prSet/>
      <dgm:spPr/>
      <dgm:t>
        <a:bodyPr/>
        <a:lstStyle/>
        <a:p>
          <a:endParaRPr lang="en-US"/>
        </a:p>
      </dgm:t>
    </dgm:pt>
    <dgm:pt modelId="{227211C2-97EA-4360-8599-294765D48C28}">
      <dgm:prSet/>
      <dgm:spPr/>
      <dgm:t>
        <a:bodyPr/>
        <a:lstStyle/>
        <a:p>
          <a:r>
            <a:rPr lang="en-US" b="0" i="0"/>
            <a:t>Also looks for File Tampering events (Sysmon Event ID 25)</a:t>
          </a:r>
          <a:endParaRPr lang="en-US"/>
        </a:p>
      </dgm:t>
    </dgm:pt>
    <dgm:pt modelId="{14C67AAF-3E65-4C53-BF8C-AAD16E680343}" type="parTrans" cxnId="{2E5B824F-2BC3-4736-B05B-37B3945B89CF}">
      <dgm:prSet/>
      <dgm:spPr/>
      <dgm:t>
        <a:bodyPr/>
        <a:lstStyle/>
        <a:p>
          <a:endParaRPr lang="en-US"/>
        </a:p>
      </dgm:t>
    </dgm:pt>
    <dgm:pt modelId="{5E894A73-692B-433C-9F9E-C02668973BFF}" type="sibTrans" cxnId="{2E5B824F-2BC3-4736-B05B-37B3945B89CF}">
      <dgm:prSet/>
      <dgm:spPr/>
      <dgm:t>
        <a:bodyPr/>
        <a:lstStyle/>
        <a:p>
          <a:endParaRPr lang="en-US"/>
        </a:p>
      </dgm:t>
    </dgm:pt>
    <dgm:pt modelId="{F7F4F289-D4CC-4684-8E81-E24397E20B10}">
      <dgm:prSet/>
      <dgm:spPr/>
      <dgm:t>
        <a:bodyPr/>
        <a:lstStyle/>
        <a:p>
          <a:r>
            <a:rPr lang="en-US" b="0" i="0"/>
            <a:t>Aggregate GUIDs and Users that match</a:t>
          </a:r>
          <a:endParaRPr lang="en-US"/>
        </a:p>
      </dgm:t>
    </dgm:pt>
    <dgm:pt modelId="{D8F214D1-AE86-422D-8A3B-25B980BCE727}" type="parTrans" cxnId="{F8D95044-5CD1-4E64-ABE8-B32D2401673F}">
      <dgm:prSet/>
      <dgm:spPr/>
      <dgm:t>
        <a:bodyPr/>
        <a:lstStyle/>
        <a:p>
          <a:endParaRPr lang="en-US"/>
        </a:p>
      </dgm:t>
    </dgm:pt>
    <dgm:pt modelId="{6F98B4AF-33D9-447A-A473-00BC8441A686}" type="sibTrans" cxnId="{F8D95044-5CD1-4E64-ABE8-B32D2401673F}">
      <dgm:prSet/>
      <dgm:spPr/>
      <dgm:t>
        <a:bodyPr/>
        <a:lstStyle/>
        <a:p>
          <a:endParaRPr lang="en-US"/>
        </a:p>
      </dgm:t>
    </dgm:pt>
    <dgm:pt modelId="{FD5C132D-AA32-40AC-8F37-67F24E758D88}">
      <dgm:prSet/>
      <dgm:spPr/>
      <dgm:t>
        <a:bodyPr/>
        <a:lstStyle/>
        <a:p>
          <a:r>
            <a:rPr lang="en-US" b="0" i="0"/>
            <a:t>Filter out results</a:t>
          </a:r>
          <a:endParaRPr lang="en-US"/>
        </a:p>
      </dgm:t>
    </dgm:pt>
    <dgm:pt modelId="{6C659D95-0764-4D8C-B868-9B157C9B9F81}" type="parTrans" cxnId="{D5B7001A-4E72-464E-8824-B744076312C6}">
      <dgm:prSet/>
      <dgm:spPr/>
      <dgm:t>
        <a:bodyPr/>
        <a:lstStyle/>
        <a:p>
          <a:endParaRPr lang="en-US"/>
        </a:p>
      </dgm:t>
    </dgm:pt>
    <dgm:pt modelId="{2B3C56D6-D073-4BD7-B5FB-23B49E360966}" type="sibTrans" cxnId="{D5B7001A-4E72-464E-8824-B744076312C6}">
      <dgm:prSet/>
      <dgm:spPr/>
      <dgm:t>
        <a:bodyPr/>
        <a:lstStyle/>
        <a:p>
          <a:endParaRPr lang="en-US"/>
        </a:p>
      </dgm:t>
    </dgm:pt>
    <dgm:pt modelId="{0C4AE751-781F-4483-8643-3C0EB6B52CED}" type="pres">
      <dgm:prSet presAssocID="{26DF01EA-BF3B-41CA-A7AF-6893456080B4}" presName="Name0" presStyleCnt="0">
        <dgm:presLayoutVars>
          <dgm:dir/>
          <dgm:resizeHandles val="exact"/>
        </dgm:presLayoutVars>
      </dgm:prSet>
      <dgm:spPr/>
    </dgm:pt>
    <dgm:pt modelId="{938FD31A-75CC-4B33-A6A3-0C8EB49CADB5}" type="pres">
      <dgm:prSet presAssocID="{37C49479-36A9-4128-AEF9-7F34D029A751}" presName="node" presStyleLbl="node1" presStyleIdx="0" presStyleCnt="6">
        <dgm:presLayoutVars>
          <dgm:bulletEnabled val="1"/>
        </dgm:presLayoutVars>
      </dgm:prSet>
      <dgm:spPr/>
    </dgm:pt>
    <dgm:pt modelId="{882D970F-7CCF-4007-B4C7-D814BF0ECB36}" type="pres">
      <dgm:prSet presAssocID="{23BB4BD9-8598-417E-ABB6-EEB1EC656511}" presName="sibTrans" presStyleLbl="sibTrans1D1" presStyleIdx="0" presStyleCnt="5"/>
      <dgm:spPr/>
    </dgm:pt>
    <dgm:pt modelId="{AD3393D4-4B8E-4006-A01B-5DF946398D3D}" type="pres">
      <dgm:prSet presAssocID="{23BB4BD9-8598-417E-ABB6-EEB1EC656511}" presName="connectorText" presStyleLbl="sibTrans1D1" presStyleIdx="0" presStyleCnt="5"/>
      <dgm:spPr/>
    </dgm:pt>
    <dgm:pt modelId="{6EED66F1-D9E5-4D1F-9944-4EBB321C74B9}" type="pres">
      <dgm:prSet presAssocID="{E5562176-95DD-4C38-A289-5855D839D0FD}" presName="node" presStyleLbl="node1" presStyleIdx="1" presStyleCnt="6">
        <dgm:presLayoutVars>
          <dgm:bulletEnabled val="1"/>
        </dgm:presLayoutVars>
      </dgm:prSet>
      <dgm:spPr/>
    </dgm:pt>
    <dgm:pt modelId="{01F81028-FC19-4E88-9A22-9CBD986EB84C}" type="pres">
      <dgm:prSet presAssocID="{2B2ACCB5-A5F8-4DC6-8AED-391A2195A4FF}" presName="sibTrans" presStyleLbl="sibTrans1D1" presStyleIdx="1" presStyleCnt="5"/>
      <dgm:spPr/>
    </dgm:pt>
    <dgm:pt modelId="{F1A45C7B-CE3B-44EB-8DA4-E81DEDFF86E1}" type="pres">
      <dgm:prSet presAssocID="{2B2ACCB5-A5F8-4DC6-8AED-391A2195A4FF}" presName="connectorText" presStyleLbl="sibTrans1D1" presStyleIdx="1" presStyleCnt="5"/>
      <dgm:spPr/>
    </dgm:pt>
    <dgm:pt modelId="{D9058A2F-7960-467B-8C4F-6A922299148E}" type="pres">
      <dgm:prSet presAssocID="{9227B5A4-AA61-4EFC-BFA6-C87B4F6B8C52}" presName="node" presStyleLbl="node1" presStyleIdx="2" presStyleCnt="6">
        <dgm:presLayoutVars>
          <dgm:bulletEnabled val="1"/>
        </dgm:presLayoutVars>
      </dgm:prSet>
      <dgm:spPr/>
    </dgm:pt>
    <dgm:pt modelId="{676AC943-AE99-4C2D-8072-3C40A6F44B19}" type="pres">
      <dgm:prSet presAssocID="{57ACB9A0-78A9-4FD4-B5D6-0ADB34343E8C}" presName="sibTrans" presStyleLbl="sibTrans1D1" presStyleIdx="2" presStyleCnt="5"/>
      <dgm:spPr/>
    </dgm:pt>
    <dgm:pt modelId="{25145A6F-B49C-4F0E-8ADE-D6FCE7C559BE}" type="pres">
      <dgm:prSet presAssocID="{57ACB9A0-78A9-4FD4-B5D6-0ADB34343E8C}" presName="connectorText" presStyleLbl="sibTrans1D1" presStyleIdx="2" presStyleCnt="5"/>
      <dgm:spPr/>
    </dgm:pt>
    <dgm:pt modelId="{F25B231A-D19A-4CC9-BFDF-FE591D67CB3B}" type="pres">
      <dgm:prSet presAssocID="{227211C2-97EA-4360-8599-294765D48C28}" presName="node" presStyleLbl="node1" presStyleIdx="3" presStyleCnt="6">
        <dgm:presLayoutVars>
          <dgm:bulletEnabled val="1"/>
        </dgm:presLayoutVars>
      </dgm:prSet>
      <dgm:spPr/>
    </dgm:pt>
    <dgm:pt modelId="{0DD5DA04-B799-4588-B3B9-9CF11E3B251B}" type="pres">
      <dgm:prSet presAssocID="{5E894A73-692B-433C-9F9E-C02668973BFF}" presName="sibTrans" presStyleLbl="sibTrans1D1" presStyleIdx="3" presStyleCnt="5"/>
      <dgm:spPr/>
    </dgm:pt>
    <dgm:pt modelId="{C4113BB3-EB8A-4692-B965-306C71147509}" type="pres">
      <dgm:prSet presAssocID="{5E894A73-692B-433C-9F9E-C02668973BFF}" presName="connectorText" presStyleLbl="sibTrans1D1" presStyleIdx="3" presStyleCnt="5"/>
      <dgm:spPr/>
    </dgm:pt>
    <dgm:pt modelId="{8E5A5225-91FE-401E-81D5-99CCB18C9286}" type="pres">
      <dgm:prSet presAssocID="{F7F4F289-D4CC-4684-8E81-E24397E20B10}" presName="node" presStyleLbl="node1" presStyleIdx="4" presStyleCnt="6">
        <dgm:presLayoutVars>
          <dgm:bulletEnabled val="1"/>
        </dgm:presLayoutVars>
      </dgm:prSet>
      <dgm:spPr/>
    </dgm:pt>
    <dgm:pt modelId="{0516ABA4-F3C2-4579-9B52-992504A127E3}" type="pres">
      <dgm:prSet presAssocID="{6F98B4AF-33D9-447A-A473-00BC8441A686}" presName="sibTrans" presStyleLbl="sibTrans1D1" presStyleIdx="4" presStyleCnt="5"/>
      <dgm:spPr/>
    </dgm:pt>
    <dgm:pt modelId="{A6AC2C30-A620-40B7-AA53-3A72A7ACF9D9}" type="pres">
      <dgm:prSet presAssocID="{6F98B4AF-33D9-447A-A473-00BC8441A686}" presName="connectorText" presStyleLbl="sibTrans1D1" presStyleIdx="4" presStyleCnt="5"/>
      <dgm:spPr/>
    </dgm:pt>
    <dgm:pt modelId="{307ED401-FEE3-43C8-AFBB-1F704C3D5322}" type="pres">
      <dgm:prSet presAssocID="{FD5C132D-AA32-40AC-8F37-67F24E758D88}" presName="node" presStyleLbl="node1" presStyleIdx="5" presStyleCnt="6">
        <dgm:presLayoutVars>
          <dgm:bulletEnabled val="1"/>
        </dgm:presLayoutVars>
      </dgm:prSet>
      <dgm:spPr/>
    </dgm:pt>
  </dgm:ptLst>
  <dgm:cxnLst>
    <dgm:cxn modelId="{DF050401-DF5C-4513-A402-200548156535}" type="presOf" srcId="{5E894A73-692B-433C-9F9E-C02668973BFF}" destId="{0DD5DA04-B799-4588-B3B9-9CF11E3B251B}" srcOrd="0" destOrd="0" presId="urn:microsoft.com/office/officeart/2016/7/layout/RepeatingBendingProcessNew"/>
    <dgm:cxn modelId="{243E6B0B-54EF-458A-AC6E-DD8E88AB8406}" type="presOf" srcId="{23BB4BD9-8598-417E-ABB6-EEB1EC656511}" destId="{AD3393D4-4B8E-4006-A01B-5DF946398D3D}" srcOrd="1" destOrd="0" presId="urn:microsoft.com/office/officeart/2016/7/layout/RepeatingBendingProcessNew"/>
    <dgm:cxn modelId="{046ECB0E-721F-420E-A13D-6A07B56A3E7B}" type="presOf" srcId="{5E894A73-692B-433C-9F9E-C02668973BFF}" destId="{C4113BB3-EB8A-4692-B965-306C71147509}" srcOrd="1" destOrd="0" presId="urn:microsoft.com/office/officeart/2016/7/layout/RepeatingBendingProcessNew"/>
    <dgm:cxn modelId="{D5B7001A-4E72-464E-8824-B744076312C6}" srcId="{26DF01EA-BF3B-41CA-A7AF-6893456080B4}" destId="{FD5C132D-AA32-40AC-8F37-67F24E758D88}" srcOrd="5" destOrd="0" parTransId="{6C659D95-0764-4D8C-B868-9B157C9B9F81}" sibTransId="{2B3C56D6-D073-4BD7-B5FB-23B49E360966}"/>
    <dgm:cxn modelId="{540FB930-DFD7-452B-A9E9-7FC186624674}" type="presOf" srcId="{9227B5A4-AA61-4EFC-BFA6-C87B4F6B8C52}" destId="{D9058A2F-7960-467B-8C4F-6A922299148E}" srcOrd="0" destOrd="0" presId="urn:microsoft.com/office/officeart/2016/7/layout/RepeatingBendingProcessNew"/>
    <dgm:cxn modelId="{7D64093D-413A-47D3-80AA-0FC9C71940A1}" type="presOf" srcId="{23BB4BD9-8598-417E-ABB6-EEB1EC656511}" destId="{882D970F-7CCF-4007-B4C7-D814BF0ECB36}" srcOrd="0" destOrd="0" presId="urn:microsoft.com/office/officeart/2016/7/layout/RepeatingBendingProcessNew"/>
    <dgm:cxn modelId="{FE20123E-3468-4542-857C-D1E16DAC7B48}" type="presOf" srcId="{2B2ACCB5-A5F8-4DC6-8AED-391A2195A4FF}" destId="{F1A45C7B-CE3B-44EB-8DA4-E81DEDFF86E1}" srcOrd="1" destOrd="0" presId="urn:microsoft.com/office/officeart/2016/7/layout/RepeatingBendingProcessNew"/>
    <dgm:cxn modelId="{4C069762-D989-4DE1-B2F8-7645704FFBD4}" type="presOf" srcId="{FD5C132D-AA32-40AC-8F37-67F24E758D88}" destId="{307ED401-FEE3-43C8-AFBB-1F704C3D5322}" srcOrd="0" destOrd="0" presId="urn:microsoft.com/office/officeart/2016/7/layout/RepeatingBendingProcessNew"/>
    <dgm:cxn modelId="{F8D95044-5CD1-4E64-ABE8-B32D2401673F}" srcId="{26DF01EA-BF3B-41CA-A7AF-6893456080B4}" destId="{F7F4F289-D4CC-4684-8E81-E24397E20B10}" srcOrd="4" destOrd="0" parTransId="{D8F214D1-AE86-422D-8A3B-25B980BCE727}" sibTransId="{6F98B4AF-33D9-447A-A473-00BC8441A686}"/>
    <dgm:cxn modelId="{AAC3EB67-3555-4C91-92EF-4184114A8E3F}" srcId="{26DF01EA-BF3B-41CA-A7AF-6893456080B4}" destId="{37C49479-36A9-4128-AEF9-7F34D029A751}" srcOrd="0" destOrd="0" parTransId="{A994ABCB-8C3A-427A-BB93-DEDD4C8F11BD}" sibTransId="{23BB4BD9-8598-417E-ABB6-EEB1EC656511}"/>
    <dgm:cxn modelId="{CF4A7349-EC0E-4116-BFE9-9E10B485D5F1}" type="presOf" srcId="{2B2ACCB5-A5F8-4DC6-8AED-391A2195A4FF}" destId="{01F81028-FC19-4E88-9A22-9CBD986EB84C}" srcOrd="0" destOrd="0" presId="urn:microsoft.com/office/officeart/2016/7/layout/RepeatingBendingProcessNew"/>
    <dgm:cxn modelId="{2E5B824F-2BC3-4736-B05B-37B3945B89CF}" srcId="{26DF01EA-BF3B-41CA-A7AF-6893456080B4}" destId="{227211C2-97EA-4360-8599-294765D48C28}" srcOrd="3" destOrd="0" parTransId="{14C67AAF-3E65-4C53-BF8C-AAD16E680343}" sibTransId="{5E894A73-692B-433C-9F9E-C02668973BFF}"/>
    <dgm:cxn modelId="{4EDD2878-A115-48D9-B254-299C3B209EC4}" srcId="{26DF01EA-BF3B-41CA-A7AF-6893456080B4}" destId="{E5562176-95DD-4C38-A289-5855D839D0FD}" srcOrd="1" destOrd="0" parTransId="{980C5350-85E0-47E1-A673-9858FC3A897B}" sibTransId="{2B2ACCB5-A5F8-4DC6-8AED-391A2195A4FF}"/>
    <dgm:cxn modelId="{5D8B0C7E-EF31-48BA-825A-1ACAA67F5DED}" type="presOf" srcId="{6F98B4AF-33D9-447A-A473-00BC8441A686}" destId="{A6AC2C30-A620-40B7-AA53-3A72A7ACF9D9}" srcOrd="1" destOrd="0" presId="urn:microsoft.com/office/officeart/2016/7/layout/RepeatingBendingProcessNew"/>
    <dgm:cxn modelId="{9F6BE586-147A-4CEB-9B31-6AB34E96454B}" type="presOf" srcId="{227211C2-97EA-4360-8599-294765D48C28}" destId="{F25B231A-D19A-4CC9-BFDF-FE591D67CB3B}" srcOrd="0" destOrd="0" presId="urn:microsoft.com/office/officeart/2016/7/layout/RepeatingBendingProcessNew"/>
    <dgm:cxn modelId="{7F44A28D-730E-4D46-97AE-C4474EE6AE5C}" type="presOf" srcId="{57ACB9A0-78A9-4FD4-B5D6-0ADB34343E8C}" destId="{676AC943-AE99-4C2D-8072-3C40A6F44B19}" srcOrd="0" destOrd="0" presId="urn:microsoft.com/office/officeart/2016/7/layout/RepeatingBendingProcessNew"/>
    <dgm:cxn modelId="{A6B63491-9E18-470F-A20D-A9E2C7C24D05}" type="presOf" srcId="{26DF01EA-BF3B-41CA-A7AF-6893456080B4}" destId="{0C4AE751-781F-4483-8643-3C0EB6B52CED}" srcOrd="0" destOrd="0" presId="urn:microsoft.com/office/officeart/2016/7/layout/RepeatingBendingProcessNew"/>
    <dgm:cxn modelId="{BE33159A-DCE1-41F5-A2D1-168A7D7D5907}" type="presOf" srcId="{F7F4F289-D4CC-4684-8E81-E24397E20B10}" destId="{8E5A5225-91FE-401E-81D5-99CCB18C9286}" srcOrd="0" destOrd="0" presId="urn:microsoft.com/office/officeart/2016/7/layout/RepeatingBendingProcessNew"/>
    <dgm:cxn modelId="{AC4E88A2-812C-43DF-B1E9-EE9F910333D3}" srcId="{26DF01EA-BF3B-41CA-A7AF-6893456080B4}" destId="{9227B5A4-AA61-4EFC-BFA6-C87B4F6B8C52}" srcOrd="2" destOrd="0" parTransId="{BA60CACF-64D7-40EC-8811-E20E3D2E03CB}" sibTransId="{57ACB9A0-78A9-4FD4-B5D6-0ADB34343E8C}"/>
    <dgm:cxn modelId="{3F30C0A9-8194-480D-AF7C-57907AC962CE}" type="presOf" srcId="{E5562176-95DD-4C38-A289-5855D839D0FD}" destId="{6EED66F1-D9E5-4D1F-9944-4EBB321C74B9}" srcOrd="0" destOrd="0" presId="urn:microsoft.com/office/officeart/2016/7/layout/RepeatingBendingProcessNew"/>
    <dgm:cxn modelId="{01EF6FB8-8AE7-4ADC-95C4-02D886F82736}" type="presOf" srcId="{57ACB9A0-78A9-4FD4-B5D6-0ADB34343E8C}" destId="{25145A6F-B49C-4F0E-8ADE-D6FCE7C559BE}" srcOrd="1" destOrd="0" presId="urn:microsoft.com/office/officeart/2016/7/layout/RepeatingBendingProcessNew"/>
    <dgm:cxn modelId="{FE2819C8-5E5F-45A6-95AF-3CEDBAB9D20B}" type="presOf" srcId="{6F98B4AF-33D9-447A-A473-00BC8441A686}" destId="{0516ABA4-F3C2-4579-9B52-992504A127E3}" srcOrd="0" destOrd="0" presId="urn:microsoft.com/office/officeart/2016/7/layout/RepeatingBendingProcessNew"/>
    <dgm:cxn modelId="{C9D238FC-74D7-4C69-A877-C1DF48546472}" type="presOf" srcId="{37C49479-36A9-4128-AEF9-7F34D029A751}" destId="{938FD31A-75CC-4B33-A6A3-0C8EB49CADB5}" srcOrd="0" destOrd="0" presId="urn:microsoft.com/office/officeart/2016/7/layout/RepeatingBendingProcessNew"/>
    <dgm:cxn modelId="{ACDFFA77-BEC6-476A-9A90-5B2EAFB502C3}" type="presParOf" srcId="{0C4AE751-781F-4483-8643-3C0EB6B52CED}" destId="{938FD31A-75CC-4B33-A6A3-0C8EB49CADB5}" srcOrd="0" destOrd="0" presId="urn:microsoft.com/office/officeart/2016/7/layout/RepeatingBendingProcessNew"/>
    <dgm:cxn modelId="{185C02A5-D9D5-4333-A773-25DB69D8218D}" type="presParOf" srcId="{0C4AE751-781F-4483-8643-3C0EB6B52CED}" destId="{882D970F-7CCF-4007-B4C7-D814BF0ECB36}" srcOrd="1" destOrd="0" presId="urn:microsoft.com/office/officeart/2016/7/layout/RepeatingBendingProcessNew"/>
    <dgm:cxn modelId="{B1056A57-37E1-40B6-BEEB-544F863D9628}" type="presParOf" srcId="{882D970F-7CCF-4007-B4C7-D814BF0ECB36}" destId="{AD3393D4-4B8E-4006-A01B-5DF946398D3D}" srcOrd="0" destOrd="0" presId="urn:microsoft.com/office/officeart/2016/7/layout/RepeatingBendingProcessNew"/>
    <dgm:cxn modelId="{821B2D2E-221D-4868-957A-F407AD11037E}" type="presParOf" srcId="{0C4AE751-781F-4483-8643-3C0EB6B52CED}" destId="{6EED66F1-D9E5-4D1F-9944-4EBB321C74B9}" srcOrd="2" destOrd="0" presId="urn:microsoft.com/office/officeart/2016/7/layout/RepeatingBendingProcessNew"/>
    <dgm:cxn modelId="{52BF7FA2-9AE1-41C7-8590-79AF2F9D6760}" type="presParOf" srcId="{0C4AE751-781F-4483-8643-3C0EB6B52CED}" destId="{01F81028-FC19-4E88-9A22-9CBD986EB84C}" srcOrd="3" destOrd="0" presId="urn:microsoft.com/office/officeart/2016/7/layout/RepeatingBendingProcessNew"/>
    <dgm:cxn modelId="{6F97CB5E-E181-49C0-9E7F-154A0D4D7CB6}" type="presParOf" srcId="{01F81028-FC19-4E88-9A22-9CBD986EB84C}" destId="{F1A45C7B-CE3B-44EB-8DA4-E81DEDFF86E1}" srcOrd="0" destOrd="0" presId="urn:microsoft.com/office/officeart/2016/7/layout/RepeatingBendingProcessNew"/>
    <dgm:cxn modelId="{A18E191D-0296-407F-BEB5-2990C5366F44}" type="presParOf" srcId="{0C4AE751-781F-4483-8643-3C0EB6B52CED}" destId="{D9058A2F-7960-467B-8C4F-6A922299148E}" srcOrd="4" destOrd="0" presId="urn:microsoft.com/office/officeart/2016/7/layout/RepeatingBendingProcessNew"/>
    <dgm:cxn modelId="{53B5250D-661D-40AA-9B9C-AE16B3658C1B}" type="presParOf" srcId="{0C4AE751-781F-4483-8643-3C0EB6B52CED}" destId="{676AC943-AE99-4C2D-8072-3C40A6F44B19}" srcOrd="5" destOrd="0" presId="urn:microsoft.com/office/officeart/2016/7/layout/RepeatingBendingProcessNew"/>
    <dgm:cxn modelId="{8FD3E91F-DEC8-4D84-8DAF-BF7B9F25A53E}" type="presParOf" srcId="{676AC943-AE99-4C2D-8072-3C40A6F44B19}" destId="{25145A6F-B49C-4F0E-8ADE-D6FCE7C559BE}" srcOrd="0" destOrd="0" presId="urn:microsoft.com/office/officeart/2016/7/layout/RepeatingBendingProcessNew"/>
    <dgm:cxn modelId="{77181552-9296-43A0-902D-890F8FA191DF}" type="presParOf" srcId="{0C4AE751-781F-4483-8643-3C0EB6B52CED}" destId="{F25B231A-D19A-4CC9-BFDF-FE591D67CB3B}" srcOrd="6" destOrd="0" presId="urn:microsoft.com/office/officeart/2016/7/layout/RepeatingBendingProcessNew"/>
    <dgm:cxn modelId="{DB56DFC6-ECC8-4B46-B70C-80B1077E22C1}" type="presParOf" srcId="{0C4AE751-781F-4483-8643-3C0EB6B52CED}" destId="{0DD5DA04-B799-4588-B3B9-9CF11E3B251B}" srcOrd="7" destOrd="0" presId="urn:microsoft.com/office/officeart/2016/7/layout/RepeatingBendingProcessNew"/>
    <dgm:cxn modelId="{A9D9C635-2BCB-4742-9706-1BBE1BB0E79C}" type="presParOf" srcId="{0DD5DA04-B799-4588-B3B9-9CF11E3B251B}" destId="{C4113BB3-EB8A-4692-B965-306C71147509}" srcOrd="0" destOrd="0" presId="urn:microsoft.com/office/officeart/2016/7/layout/RepeatingBendingProcessNew"/>
    <dgm:cxn modelId="{47D8A7DD-4899-4A33-B5F8-E7A782B890D6}" type="presParOf" srcId="{0C4AE751-781F-4483-8643-3C0EB6B52CED}" destId="{8E5A5225-91FE-401E-81D5-99CCB18C9286}" srcOrd="8" destOrd="0" presId="urn:microsoft.com/office/officeart/2016/7/layout/RepeatingBendingProcessNew"/>
    <dgm:cxn modelId="{2B605FD3-3872-4140-B0DE-AF7A27B795FA}" type="presParOf" srcId="{0C4AE751-781F-4483-8643-3C0EB6B52CED}" destId="{0516ABA4-F3C2-4579-9B52-992504A127E3}" srcOrd="9" destOrd="0" presId="urn:microsoft.com/office/officeart/2016/7/layout/RepeatingBendingProcessNew"/>
    <dgm:cxn modelId="{2EE570E5-247F-40C0-9489-45A0D4F731AE}" type="presParOf" srcId="{0516ABA4-F3C2-4579-9B52-992504A127E3}" destId="{A6AC2C30-A620-40B7-AA53-3A72A7ACF9D9}" srcOrd="0" destOrd="0" presId="urn:microsoft.com/office/officeart/2016/7/layout/RepeatingBendingProcessNew"/>
    <dgm:cxn modelId="{155A8F5F-AD5A-4037-97E0-C696F2AC314B}" type="presParOf" srcId="{0C4AE751-781F-4483-8643-3C0EB6B52CED}" destId="{307ED401-FEE3-43C8-AFBB-1F704C3D5322}"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87988D-2992-4BC4-B85B-83B32FF41EEC}" type="doc">
      <dgm:prSet loTypeId="urn:microsoft.com/office/officeart/2005/8/layout/list1" loCatId="list" qsTypeId="urn:microsoft.com/office/officeart/2005/8/quickstyle/simple4" qsCatId="simple" csTypeId="urn:microsoft.com/office/officeart/2005/8/colors/accent0_3" csCatId="mainScheme"/>
      <dgm:spPr/>
      <dgm:t>
        <a:bodyPr/>
        <a:lstStyle/>
        <a:p>
          <a:endParaRPr lang="en-US"/>
        </a:p>
      </dgm:t>
    </dgm:pt>
    <dgm:pt modelId="{0F19D868-1451-4F69-B166-1049E1DD6874}">
      <dgm:prSet/>
      <dgm:spPr/>
      <dgm:t>
        <a:bodyPr/>
        <a:lstStyle/>
        <a:p>
          <a:r>
            <a:rPr lang="en-US" b="0" i="0"/>
            <a:t>Entrypoint changes</a:t>
          </a:r>
          <a:endParaRPr lang="en-US"/>
        </a:p>
      </dgm:t>
    </dgm:pt>
    <dgm:pt modelId="{6EAA4BDF-CDC8-4433-BB2D-EE360D4DEBFE}" type="parTrans" cxnId="{E25A445B-9F61-422A-AF63-7C3F716C9BD6}">
      <dgm:prSet/>
      <dgm:spPr/>
      <dgm:t>
        <a:bodyPr/>
        <a:lstStyle/>
        <a:p>
          <a:endParaRPr lang="en-US"/>
        </a:p>
      </dgm:t>
    </dgm:pt>
    <dgm:pt modelId="{81BE9779-076B-4171-8DB3-0E307B7027EB}" type="sibTrans" cxnId="{E25A445B-9F61-422A-AF63-7C3F716C9BD6}">
      <dgm:prSet/>
      <dgm:spPr/>
      <dgm:t>
        <a:bodyPr/>
        <a:lstStyle/>
        <a:p>
          <a:endParaRPr lang="en-US"/>
        </a:p>
      </dgm:t>
    </dgm:pt>
    <dgm:pt modelId="{055D3667-ACF2-4F3C-81C8-04CFF78648B7}">
      <dgm:prSet/>
      <dgm:spPr/>
      <dgm:t>
        <a:bodyPr/>
        <a:lstStyle/>
        <a:p>
          <a:r>
            <a:rPr lang="en-US"/>
            <a:t>Size</a:t>
          </a:r>
        </a:p>
      </dgm:t>
    </dgm:pt>
    <dgm:pt modelId="{C08AE357-0521-45B2-BA23-FC1CD80E51C8}" type="parTrans" cxnId="{2A283E8F-0033-4266-8313-23B018566E0B}">
      <dgm:prSet/>
      <dgm:spPr/>
      <dgm:t>
        <a:bodyPr/>
        <a:lstStyle/>
        <a:p>
          <a:endParaRPr lang="en-US"/>
        </a:p>
      </dgm:t>
    </dgm:pt>
    <dgm:pt modelId="{5D49160A-ABC0-4400-BFEB-4EDD28E2BB89}" type="sibTrans" cxnId="{2A283E8F-0033-4266-8313-23B018566E0B}">
      <dgm:prSet/>
      <dgm:spPr/>
      <dgm:t>
        <a:bodyPr/>
        <a:lstStyle/>
        <a:p>
          <a:endParaRPr lang="en-US"/>
        </a:p>
      </dgm:t>
    </dgm:pt>
    <dgm:pt modelId="{96BCC36E-92D6-402C-9BEB-92882A8E7C4E}">
      <dgm:prSet/>
      <dgm:spPr/>
      <dgm:t>
        <a:bodyPr/>
        <a:lstStyle/>
        <a:p>
          <a:r>
            <a:rPr lang="en-US"/>
            <a:t>Address</a:t>
          </a:r>
        </a:p>
      </dgm:t>
    </dgm:pt>
    <dgm:pt modelId="{3C19BAAA-D99A-4DBC-BA3B-435AE7F648E3}" type="parTrans" cxnId="{E7F47553-F7F4-40A8-8044-07DF12A7543D}">
      <dgm:prSet/>
      <dgm:spPr/>
      <dgm:t>
        <a:bodyPr/>
        <a:lstStyle/>
        <a:p>
          <a:endParaRPr lang="en-US"/>
        </a:p>
      </dgm:t>
    </dgm:pt>
    <dgm:pt modelId="{17574E7D-279C-4EC5-A738-F14B36EFCF3E}" type="sibTrans" cxnId="{E7F47553-F7F4-40A8-8044-07DF12A7543D}">
      <dgm:prSet/>
      <dgm:spPr/>
      <dgm:t>
        <a:bodyPr/>
        <a:lstStyle/>
        <a:p>
          <a:endParaRPr lang="en-US"/>
        </a:p>
      </dgm:t>
    </dgm:pt>
    <dgm:pt modelId="{D4D47BDB-D6EE-4E6F-88A8-EBBEABD54C45}">
      <dgm:prSet/>
      <dgm:spPr/>
      <dgm:t>
        <a:bodyPr/>
        <a:lstStyle/>
        <a:p>
          <a:r>
            <a:rPr lang="en-US" i="0"/>
            <a:t>Code changes</a:t>
          </a:r>
          <a:endParaRPr lang="en-US"/>
        </a:p>
      </dgm:t>
    </dgm:pt>
    <dgm:pt modelId="{AD4ED97E-70EF-4E9D-9609-347B454F41F6}" type="parTrans" cxnId="{82980ABA-5D47-444A-9583-070EEE721FF3}">
      <dgm:prSet/>
      <dgm:spPr/>
      <dgm:t>
        <a:bodyPr/>
        <a:lstStyle/>
        <a:p>
          <a:endParaRPr lang="en-US"/>
        </a:p>
      </dgm:t>
    </dgm:pt>
    <dgm:pt modelId="{E3B16764-481F-4379-9952-C94099C291CA}" type="sibTrans" cxnId="{82980ABA-5D47-444A-9583-070EEE721FF3}">
      <dgm:prSet/>
      <dgm:spPr/>
      <dgm:t>
        <a:bodyPr/>
        <a:lstStyle/>
        <a:p>
          <a:endParaRPr lang="en-US"/>
        </a:p>
      </dgm:t>
    </dgm:pt>
    <dgm:pt modelId="{3973A1AB-D06C-47DF-AF0B-54F4F5AFE199}">
      <dgm:prSet/>
      <dgm:spPr/>
      <dgm:t>
        <a:bodyPr/>
        <a:lstStyle/>
        <a:p>
          <a:r>
            <a:rPr lang="en-US" i="0"/>
            <a:t>API calls</a:t>
          </a:r>
          <a:endParaRPr lang="en-US"/>
        </a:p>
      </dgm:t>
    </dgm:pt>
    <dgm:pt modelId="{EDC7680C-605A-4304-81DA-C44E286CB0B2}" type="parTrans" cxnId="{38279088-2EDE-4FB2-9B46-1C037B0D93A4}">
      <dgm:prSet/>
      <dgm:spPr/>
      <dgm:t>
        <a:bodyPr/>
        <a:lstStyle/>
        <a:p>
          <a:endParaRPr lang="en-US"/>
        </a:p>
      </dgm:t>
    </dgm:pt>
    <dgm:pt modelId="{21830931-C0FF-4E2A-8CCD-A8292EB59DF2}" type="sibTrans" cxnId="{38279088-2EDE-4FB2-9B46-1C037B0D93A4}">
      <dgm:prSet/>
      <dgm:spPr/>
      <dgm:t>
        <a:bodyPr/>
        <a:lstStyle/>
        <a:p>
          <a:endParaRPr lang="en-US"/>
        </a:p>
      </dgm:t>
    </dgm:pt>
    <dgm:pt modelId="{FAA1389B-4002-45FE-B0FC-88E807FA5896}">
      <dgm:prSet/>
      <dgm:spPr/>
      <dgm:t>
        <a:bodyPr/>
        <a:lstStyle/>
        <a:p>
          <a:r>
            <a:rPr lang="en-US"/>
            <a:t>LoadLibrary</a:t>
          </a:r>
        </a:p>
      </dgm:t>
    </dgm:pt>
    <dgm:pt modelId="{27C98C6D-F299-4444-BC85-F6BB7877A1D8}" type="parTrans" cxnId="{1F7E1647-9DC2-448C-B826-0C62AA3C9148}">
      <dgm:prSet/>
      <dgm:spPr/>
      <dgm:t>
        <a:bodyPr/>
        <a:lstStyle/>
        <a:p>
          <a:endParaRPr lang="en-US"/>
        </a:p>
      </dgm:t>
    </dgm:pt>
    <dgm:pt modelId="{1055A4C3-19F4-4746-8DAE-DC59396ADF52}" type="sibTrans" cxnId="{1F7E1647-9DC2-448C-B826-0C62AA3C9148}">
      <dgm:prSet/>
      <dgm:spPr/>
      <dgm:t>
        <a:bodyPr/>
        <a:lstStyle/>
        <a:p>
          <a:endParaRPr lang="en-US"/>
        </a:p>
      </dgm:t>
    </dgm:pt>
    <dgm:pt modelId="{401D7891-6754-4A15-AD97-8DB37DB75336}">
      <dgm:prSet/>
      <dgm:spPr/>
      <dgm:t>
        <a:bodyPr/>
        <a:lstStyle/>
        <a:p>
          <a:r>
            <a:rPr lang="en-US"/>
            <a:t>Memcpy/memset</a:t>
          </a:r>
        </a:p>
      </dgm:t>
    </dgm:pt>
    <dgm:pt modelId="{72FB2B96-731D-466A-AD10-826EBA2E817B}" type="parTrans" cxnId="{847689F7-F402-42C5-8A74-A6246AD19EDA}">
      <dgm:prSet/>
      <dgm:spPr/>
      <dgm:t>
        <a:bodyPr/>
        <a:lstStyle/>
        <a:p>
          <a:endParaRPr lang="en-US"/>
        </a:p>
      </dgm:t>
    </dgm:pt>
    <dgm:pt modelId="{62A3B47C-9A85-47CA-95BE-106D1312BCD1}" type="sibTrans" cxnId="{847689F7-F402-42C5-8A74-A6246AD19EDA}">
      <dgm:prSet/>
      <dgm:spPr/>
      <dgm:t>
        <a:bodyPr/>
        <a:lstStyle/>
        <a:p>
          <a:endParaRPr lang="en-US"/>
        </a:p>
      </dgm:t>
    </dgm:pt>
    <dgm:pt modelId="{A27F2354-11D3-42CC-83EB-EE98F5D85E43}">
      <dgm:prSet/>
      <dgm:spPr/>
      <dgm:t>
        <a:bodyPr/>
        <a:lstStyle/>
        <a:p>
          <a:r>
            <a:rPr lang="en-US" i="0"/>
            <a:t>VirtualProtect</a:t>
          </a:r>
          <a:endParaRPr lang="en-US"/>
        </a:p>
      </dgm:t>
    </dgm:pt>
    <dgm:pt modelId="{9DD0E3CB-EC70-41F0-B58C-F146870ED637}" type="parTrans" cxnId="{92C4E987-5F42-42A9-8AB0-073BF419080F}">
      <dgm:prSet/>
      <dgm:spPr/>
      <dgm:t>
        <a:bodyPr/>
        <a:lstStyle/>
        <a:p>
          <a:endParaRPr lang="en-US"/>
        </a:p>
      </dgm:t>
    </dgm:pt>
    <dgm:pt modelId="{9C712E4C-B048-4439-8630-1D9E39B4B577}" type="sibTrans" cxnId="{92C4E987-5F42-42A9-8AB0-073BF419080F}">
      <dgm:prSet/>
      <dgm:spPr/>
      <dgm:t>
        <a:bodyPr/>
        <a:lstStyle/>
        <a:p>
          <a:endParaRPr lang="en-US"/>
        </a:p>
      </dgm:t>
    </dgm:pt>
    <dgm:pt modelId="{BFE21FE7-EE56-4604-A0EA-167A0695E2B7}">
      <dgm:prSet/>
      <dgm:spPr/>
      <dgm:t>
        <a:bodyPr/>
        <a:lstStyle/>
        <a:p>
          <a:r>
            <a:rPr lang="en-US"/>
            <a:t>CreateThread</a:t>
          </a:r>
        </a:p>
      </dgm:t>
    </dgm:pt>
    <dgm:pt modelId="{49D03053-8665-4314-91AF-AC08424DC7D6}" type="parTrans" cxnId="{4EC00A24-230B-4ED0-8D04-B80C9D0F4087}">
      <dgm:prSet/>
      <dgm:spPr/>
      <dgm:t>
        <a:bodyPr/>
        <a:lstStyle/>
        <a:p>
          <a:endParaRPr lang="en-US"/>
        </a:p>
      </dgm:t>
    </dgm:pt>
    <dgm:pt modelId="{51756221-A38E-4E0E-9E30-375478B3628C}" type="sibTrans" cxnId="{4EC00A24-230B-4ED0-8D04-B80C9D0F4087}">
      <dgm:prSet/>
      <dgm:spPr/>
      <dgm:t>
        <a:bodyPr/>
        <a:lstStyle/>
        <a:p>
          <a:endParaRPr lang="en-US"/>
        </a:p>
      </dgm:t>
    </dgm:pt>
    <dgm:pt modelId="{28C2FCE3-7682-495A-A912-FAE20DF0225A}" type="pres">
      <dgm:prSet presAssocID="{B387988D-2992-4BC4-B85B-83B32FF41EEC}" presName="linear" presStyleCnt="0">
        <dgm:presLayoutVars>
          <dgm:dir/>
          <dgm:animLvl val="lvl"/>
          <dgm:resizeHandles val="exact"/>
        </dgm:presLayoutVars>
      </dgm:prSet>
      <dgm:spPr/>
    </dgm:pt>
    <dgm:pt modelId="{70EFD0DB-6B3A-48FE-A361-3E3FBC1E0D16}" type="pres">
      <dgm:prSet presAssocID="{0F19D868-1451-4F69-B166-1049E1DD6874}" presName="parentLin" presStyleCnt="0"/>
      <dgm:spPr/>
    </dgm:pt>
    <dgm:pt modelId="{E40D0CF2-16CE-490D-96BD-E8BF421BC0F0}" type="pres">
      <dgm:prSet presAssocID="{0F19D868-1451-4F69-B166-1049E1DD6874}" presName="parentLeftMargin" presStyleLbl="node1" presStyleIdx="0" presStyleCnt="2"/>
      <dgm:spPr/>
    </dgm:pt>
    <dgm:pt modelId="{7EE8F0BA-D008-4EDC-A618-61ABB90C33FC}" type="pres">
      <dgm:prSet presAssocID="{0F19D868-1451-4F69-B166-1049E1DD6874}" presName="parentText" presStyleLbl="node1" presStyleIdx="0" presStyleCnt="2">
        <dgm:presLayoutVars>
          <dgm:chMax val="0"/>
          <dgm:bulletEnabled val="1"/>
        </dgm:presLayoutVars>
      </dgm:prSet>
      <dgm:spPr/>
    </dgm:pt>
    <dgm:pt modelId="{51E0DCC2-FD2D-4082-8DD7-5134CA58F4B8}" type="pres">
      <dgm:prSet presAssocID="{0F19D868-1451-4F69-B166-1049E1DD6874}" presName="negativeSpace" presStyleCnt="0"/>
      <dgm:spPr/>
    </dgm:pt>
    <dgm:pt modelId="{715027F9-DB2B-4DE4-9E72-968FB55CECAB}" type="pres">
      <dgm:prSet presAssocID="{0F19D868-1451-4F69-B166-1049E1DD6874}" presName="childText" presStyleLbl="conFgAcc1" presStyleIdx="0" presStyleCnt="2">
        <dgm:presLayoutVars>
          <dgm:bulletEnabled val="1"/>
        </dgm:presLayoutVars>
      </dgm:prSet>
      <dgm:spPr/>
    </dgm:pt>
    <dgm:pt modelId="{B4098C75-0073-43C7-8D9D-F9674D93982A}" type="pres">
      <dgm:prSet presAssocID="{81BE9779-076B-4171-8DB3-0E307B7027EB}" presName="spaceBetweenRectangles" presStyleCnt="0"/>
      <dgm:spPr/>
    </dgm:pt>
    <dgm:pt modelId="{CF2E46FF-53E5-4B54-8835-29F56405CC08}" type="pres">
      <dgm:prSet presAssocID="{3973A1AB-D06C-47DF-AF0B-54F4F5AFE199}" presName="parentLin" presStyleCnt="0"/>
      <dgm:spPr/>
    </dgm:pt>
    <dgm:pt modelId="{B0007D70-8157-4893-BF3A-BE7CCFC91115}" type="pres">
      <dgm:prSet presAssocID="{3973A1AB-D06C-47DF-AF0B-54F4F5AFE199}" presName="parentLeftMargin" presStyleLbl="node1" presStyleIdx="0" presStyleCnt="2"/>
      <dgm:spPr/>
    </dgm:pt>
    <dgm:pt modelId="{290DEF73-F6E2-4A4E-A8F6-6DC6882A5782}" type="pres">
      <dgm:prSet presAssocID="{3973A1AB-D06C-47DF-AF0B-54F4F5AFE199}" presName="parentText" presStyleLbl="node1" presStyleIdx="1" presStyleCnt="2">
        <dgm:presLayoutVars>
          <dgm:chMax val="0"/>
          <dgm:bulletEnabled val="1"/>
        </dgm:presLayoutVars>
      </dgm:prSet>
      <dgm:spPr/>
    </dgm:pt>
    <dgm:pt modelId="{745B1066-EC15-44B6-AD88-BA70840BF1C0}" type="pres">
      <dgm:prSet presAssocID="{3973A1AB-D06C-47DF-AF0B-54F4F5AFE199}" presName="negativeSpace" presStyleCnt="0"/>
      <dgm:spPr/>
    </dgm:pt>
    <dgm:pt modelId="{440096DC-E1F0-4496-9B41-E49E95EC56D8}" type="pres">
      <dgm:prSet presAssocID="{3973A1AB-D06C-47DF-AF0B-54F4F5AFE199}" presName="childText" presStyleLbl="conFgAcc1" presStyleIdx="1" presStyleCnt="2">
        <dgm:presLayoutVars>
          <dgm:bulletEnabled val="1"/>
        </dgm:presLayoutVars>
      </dgm:prSet>
      <dgm:spPr/>
    </dgm:pt>
  </dgm:ptLst>
  <dgm:cxnLst>
    <dgm:cxn modelId="{FE58400D-1EF5-44EF-86FA-E9AEC191FC12}" type="presOf" srcId="{BFE21FE7-EE56-4604-A0EA-167A0695E2B7}" destId="{440096DC-E1F0-4496-9B41-E49E95EC56D8}" srcOrd="0" destOrd="3" presId="urn:microsoft.com/office/officeart/2005/8/layout/list1"/>
    <dgm:cxn modelId="{4EC00A24-230B-4ED0-8D04-B80C9D0F4087}" srcId="{3973A1AB-D06C-47DF-AF0B-54F4F5AFE199}" destId="{BFE21FE7-EE56-4604-A0EA-167A0695E2B7}" srcOrd="3" destOrd="0" parTransId="{49D03053-8665-4314-91AF-AC08424DC7D6}" sibTransId="{51756221-A38E-4E0E-9E30-375478B3628C}"/>
    <dgm:cxn modelId="{9406F92A-9941-4662-8555-E2E205D73F15}" type="presOf" srcId="{3973A1AB-D06C-47DF-AF0B-54F4F5AFE199}" destId="{B0007D70-8157-4893-BF3A-BE7CCFC91115}" srcOrd="0" destOrd="0" presId="urn:microsoft.com/office/officeart/2005/8/layout/list1"/>
    <dgm:cxn modelId="{E9BE5635-417E-4E05-982B-F8791DC3602B}" type="presOf" srcId="{A27F2354-11D3-42CC-83EB-EE98F5D85E43}" destId="{440096DC-E1F0-4496-9B41-E49E95EC56D8}" srcOrd="0" destOrd="2" presId="urn:microsoft.com/office/officeart/2005/8/layout/list1"/>
    <dgm:cxn modelId="{DB44EA3D-FAA5-4A30-A52E-D12A149CC967}" type="presOf" srcId="{96BCC36E-92D6-402C-9BEB-92882A8E7C4E}" destId="{715027F9-DB2B-4DE4-9E72-968FB55CECAB}" srcOrd="0" destOrd="1" presId="urn:microsoft.com/office/officeart/2005/8/layout/list1"/>
    <dgm:cxn modelId="{5930C33F-4C47-40EF-86EB-F301E5C721D6}" type="presOf" srcId="{3973A1AB-D06C-47DF-AF0B-54F4F5AFE199}" destId="{290DEF73-F6E2-4A4E-A8F6-6DC6882A5782}" srcOrd="1" destOrd="0" presId="urn:microsoft.com/office/officeart/2005/8/layout/list1"/>
    <dgm:cxn modelId="{E25A445B-9F61-422A-AF63-7C3F716C9BD6}" srcId="{B387988D-2992-4BC4-B85B-83B32FF41EEC}" destId="{0F19D868-1451-4F69-B166-1049E1DD6874}" srcOrd="0" destOrd="0" parTransId="{6EAA4BDF-CDC8-4433-BB2D-EE360D4DEBFE}" sibTransId="{81BE9779-076B-4171-8DB3-0E307B7027EB}"/>
    <dgm:cxn modelId="{CFC9BD5B-F3B6-43A2-A5E4-3FA818C9BB5B}" type="presOf" srcId="{401D7891-6754-4A15-AD97-8DB37DB75336}" destId="{440096DC-E1F0-4496-9B41-E49E95EC56D8}" srcOrd="0" destOrd="1" presId="urn:microsoft.com/office/officeart/2005/8/layout/list1"/>
    <dgm:cxn modelId="{33DC7D5C-3E50-45AF-A6C8-80CF0CC21A2C}" type="presOf" srcId="{0F19D868-1451-4F69-B166-1049E1DD6874}" destId="{7EE8F0BA-D008-4EDC-A618-61ABB90C33FC}" srcOrd="1" destOrd="0" presId="urn:microsoft.com/office/officeart/2005/8/layout/list1"/>
    <dgm:cxn modelId="{33C5E961-CFBE-40C2-903C-14C860053C81}" type="presOf" srcId="{0F19D868-1451-4F69-B166-1049E1DD6874}" destId="{E40D0CF2-16CE-490D-96BD-E8BF421BC0F0}" srcOrd="0" destOrd="0" presId="urn:microsoft.com/office/officeart/2005/8/layout/list1"/>
    <dgm:cxn modelId="{1F7E1647-9DC2-448C-B826-0C62AA3C9148}" srcId="{3973A1AB-D06C-47DF-AF0B-54F4F5AFE199}" destId="{FAA1389B-4002-45FE-B0FC-88E807FA5896}" srcOrd="0" destOrd="0" parTransId="{27C98C6D-F299-4444-BC85-F6BB7877A1D8}" sibTransId="{1055A4C3-19F4-4746-8DAE-DC59396ADF52}"/>
    <dgm:cxn modelId="{25C45769-5515-4386-97D4-4EF01C9C159F}" type="presOf" srcId="{055D3667-ACF2-4F3C-81C8-04CFF78648B7}" destId="{715027F9-DB2B-4DE4-9E72-968FB55CECAB}" srcOrd="0" destOrd="0" presId="urn:microsoft.com/office/officeart/2005/8/layout/list1"/>
    <dgm:cxn modelId="{5916256D-B04E-40C1-87BB-8AE3BBA1997A}" type="presOf" srcId="{B387988D-2992-4BC4-B85B-83B32FF41EEC}" destId="{28C2FCE3-7682-495A-A912-FAE20DF0225A}" srcOrd="0" destOrd="0" presId="urn:microsoft.com/office/officeart/2005/8/layout/list1"/>
    <dgm:cxn modelId="{E7F47553-F7F4-40A8-8044-07DF12A7543D}" srcId="{0F19D868-1451-4F69-B166-1049E1DD6874}" destId="{96BCC36E-92D6-402C-9BEB-92882A8E7C4E}" srcOrd="1" destOrd="0" parTransId="{3C19BAAA-D99A-4DBC-BA3B-435AE7F648E3}" sibTransId="{17574E7D-279C-4EC5-A738-F14B36EFCF3E}"/>
    <dgm:cxn modelId="{92C4E987-5F42-42A9-8AB0-073BF419080F}" srcId="{3973A1AB-D06C-47DF-AF0B-54F4F5AFE199}" destId="{A27F2354-11D3-42CC-83EB-EE98F5D85E43}" srcOrd="2" destOrd="0" parTransId="{9DD0E3CB-EC70-41F0-B58C-F146870ED637}" sibTransId="{9C712E4C-B048-4439-8630-1D9E39B4B577}"/>
    <dgm:cxn modelId="{38279088-2EDE-4FB2-9B46-1C037B0D93A4}" srcId="{B387988D-2992-4BC4-B85B-83B32FF41EEC}" destId="{3973A1AB-D06C-47DF-AF0B-54F4F5AFE199}" srcOrd="1" destOrd="0" parTransId="{EDC7680C-605A-4304-81DA-C44E286CB0B2}" sibTransId="{21830931-C0FF-4E2A-8CCD-A8292EB59DF2}"/>
    <dgm:cxn modelId="{2A283E8F-0033-4266-8313-23B018566E0B}" srcId="{0F19D868-1451-4F69-B166-1049E1DD6874}" destId="{055D3667-ACF2-4F3C-81C8-04CFF78648B7}" srcOrd="0" destOrd="0" parTransId="{C08AE357-0521-45B2-BA23-FC1CD80E51C8}" sibTransId="{5D49160A-ABC0-4400-BFEB-4EDD28E2BB89}"/>
    <dgm:cxn modelId="{A6072BB1-C5DB-4548-9010-38C4454DFD3E}" type="presOf" srcId="{D4D47BDB-D6EE-4E6F-88A8-EBBEABD54C45}" destId="{715027F9-DB2B-4DE4-9E72-968FB55CECAB}" srcOrd="0" destOrd="2" presId="urn:microsoft.com/office/officeart/2005/8/layout/list1"/>
    <dgm:cxn modelId="{82980ABA-5D47-444A-9583-070EEE721FF3}" srcId="{0F19D868-1451-4F69-B166-1049E1DD6874}" destId="{D4D47BDB-D6EE-4E6F-88A8-EBBEABD54C45}" srcOrd="2" destOrd="0" parTransId="{AD4ED97E-70EF-4E9D-9609-347B454F41F6}" sibTransId="{E3B16764-481F-4379-9952-C94099C291CA}"/>
    <dgm:cxn modelId="{31F35ECB-B3DB-451C-889A-7B23FE6B1861}" type="presOf" srcId="{FAA1389B-4002-45FE-B0FC-88E807FA5896}" destId="{440096DC-E1F0-4496-9B41-E49E95EC56D8}" srcOrd="0" destOrd="0" presId="urn:microsoft.com/office/officeart/2005/8/layout/list1"/>
    <dgm:cxn modelId="{847689F7-F402-42C5-8A74-A6246AD19EDA}" srcId="{3973A1AB-D06C-47DF-AF0B-54F4F5AFE199}" destId="{401D7891-6754-4A15-AD97-8DB37DB75336}" srcOrd="1" destOrd="0" parTransId="{72FB2B96-731D-466A-AD10-826EBA2E817B}" sibTransId="{62A3B47C-9A85-47CA-95BE-106D1312BCD1}"/>
    <dgm:cxn modelId="{380C53BB-38FF-4CB6-A9EF-734CAF282ABA}" type="presParOf" srcId="{28C2FCE3-7682-495A-A912-FAE20DF0225A}" destId="{70EFD0DB-6B3A-48FE-A361-3E3FBC1E0D16}" srcOrd="0" destOrd="0" presId="urn:microsoft.com/office/officeart/2005/8/layout/list1"/>
    <dgm:cxn modelId="{C98DAE18-52E3-4ECB-8C33-0A3A2C08D424}" type="presParOf" srcId="{70EFD0DB-6B3A-48FE-A361-3E3FBC1E0D16}" destId="{E40D0CF2-16CE-490D-96BD-E8BF421BC0F0}" srcOrd="0" destOrd="0" presId="urn:microsoft.com/office/officeart/2005/8/layout/list1"/>
    <dgm:cxn modelId="{6C2D5F36-EDAB-405E-B658-6F19607FAB0B}" type="presParOf" srcId="{70EFD0DB-6B3A-48FE-A361-3E3FBC1E0D16}" destId="{7EE8F0BA-D008-4EDC-A618-61ABB90C33FC}" srcOrd="1" destOrd="0" presId="urn:microsoft.com/office/officeart/2005/8/layout/list1"/>
    <dgm:cxn modelId="{1E0C50A9-03E6-473E-AEC7-B78728DFA3A9}" type="presParOf" srcId="{28C2FCE3-7682-495A-A912-FAE20DF0225A}" destId="{51E0DCC2-FD2D-4082-8DD7-5134CA58F4B8}" srcOrd="1" destOrd="0" presId="urn:microsoft.com/office/officeart/2005/8/layout/list1"/>
    <dgm:cxn modelId="{3B2AE512-7E96-4DBB-8D10-26D26944367F}" type="presParOf" srcId="{28C2FCE3-7682-495A-A912-FAE20DF0225A}" destId="{715027F9-DB2B-4DE4-9E72-968FB55CECAB}" srcOrd="2" destOrd="0" presId="urn:microsoft.com/office/officeart/2005/8/layout/list1"/>
    <dgm:cxn modelId="{D077B43A-F18C-4CB2-9B0A-0BD88C9F81D5}" type="presParOf" srcId="{28C2FCE3-7682-495A-A912-FAE20DF0225A}" destId="{B4098C75-0073-43C7-8D9D-F9674D93982A}" srcOrd="3" destOrd="0" presId="urn:microsoft.com/office/officeart/2005/8/layout/list1"/>
    <dgm:cxn modelId="{0D0364B4-9F44-4FFE-A651-430892E367E2}" type="presParOf" srcId="{28C2FCE3-7682-495A-A912-FAE20DF0225A}" destId="{CF2E46FF-53E5-4B54-8835-29F56405CC08}" srcOrd="4" destOrd="0" presId="urn:microsoft.com/office/officeart/2005/8/layout/list1"/>
    <dgm:cxn modelId="{3A886DC2-9568-42BD-985D-FC8046061893}" type="presParOf" srcId="{CF2E46FF-53E5-4B54-8835-29F56405CC08}" destId="{B0007D70-8157-4893-BF3A-BE7CCFC91115}" srcOrd="0" destOrd="0" presId="urn:microsoft.com/office/officeart/2005/8/layout/list1"/>
    <dgm:cxn modelId="{B7B181EA-1E2E-4A33-8048-7C188ECD7899}" type="presParOf" srcId="{CF2E46FF-53E5-4B54-8835-29F56405CC08}" destId="{290DEF73-F6E2-4A4E-A8F6-6DC6882A5782}" srcOrd="1" destOrd="0" presId="urn:microsoft.com/office/officeart/2005/8/layout/list1"/>
    <dgm:cxn modelId="{688569B1-23D8-4CE0-829B-21DF22FF8756}" type="presParOf" srcId="{28C2FCE3-7682-495A-A912-FAE20DF0225A}" destId="{745B1066-EC15-44B6-AD88-BA70840BF1C0}" srcOrd="5" destOrd="0" presId="urn:microsoft.com/office/officeart/2005/8/layout/list1"/>
    <dgm:cxn modelId="{09F5B9FE-6219-41D2-B2ED-2839FE8C4FBE}" type="presParOf" srcId="{28C2FCE3-7682-495A-A912-FAE20DF0225A}" destId="{440096DC-E1F0-4496-9B41-E49E95EC56D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6733D7-FEBD-438F-8E59-D9D0CBA5A13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A880235-2295-4663-B323-B75DBF942541}">
      <dgm:prSet/>
      <dgm:spPr/>
      <dgm:t>
        <a:bodyPr/>
        <a:lstStyle/>
        <a:p>
          <a:r>
            <a:rPr lang="en-US"/>
            <a:t>Monitor Process Behavior</a:t>
          </a:r>
        </a:p>
      </dgm:t>
    </dgm:pt>
    <dgm:pt modelId="{B27BAC5B-2AD6-4A93-A6AF-B0C63A88B98B}" type="parTrans" cxnId="{DBEE036D-B4B2-4F9F-956E-883E6D3CBF7E}">
      <dgm:prSet/>
      <dgm:spPr/>
      <dgm:t>
        <a:bodyPr/>
        <a:lstStyle/>
        <a:p>
          <a:endParaRPr lang="en-US"/>
        </a:p>
      </dgm:t>
    </dgm:pt>
    <dgm:pt modelId="{BB19C233-289A-4417-99C6-EF1FBCC92DA6}" type="sibTrans" cxnId="{DBEE036D-B4B2-4F9F-956E-883E6D3CBF7E}">
      <dgm:prSet/>
      <dgm:spPr/>
      <dgm:t>
        <a:bodyPr/>
        <a:lstStyle/>
        <a:p>
          <a:endParaRPr lang="en-US"/>
        </a:p>
      </dgm:t>
    </dgm:pt>
    <dgm:pt modelId="{352E9828-0A28-44EB-BBB6-57BCC79609D7}">
      <dgm:prSet/>
      <dgm:spPr/>
      <dgm:t>
        <a:bodyPr/>
        <a:lstStyle/>
        <a:p>
          <a:r>
            <a:rPr lang="en-US"/>
            <a:t>Memory Analysis</a:t>
          </a:r>
        </a:p>
      </dgm:t>
    </dgm:pt>
    <dgm:pt modelId="{17BECBEF-4FB0-423D-974A-2ACD6D020E37}" type="parTrans" cxnId="{5EE46261-4B30-4ECF-B0F0-6A7578862176}">
      <dgm:prSet/>
      <dgm:spPr/>
      <dgm:t>
        <a:bodyPr/>
        <a:lstStyle/>
        <a:p>
          <a:endParaRPr lang="en-US"/>
        </a:p>
      </dgm:t>
    </dgm:pt>
    <dgm:pt modelId="{68EF1B9D-639A-4DEB-8422-3E7B2A4F76B9}" type="sibTrans" cxnId="{5EE46261-4B30-4ECF-B0F0-6A7578862176}">
      <dgm:prSet/>
      <dgm:spPr/>
      <dgm:t>
        <a:bodyPr/>
        <a:lstStyle/>
        <a:p>
          <a:endParaRPr lang="en-US"/>
        </a:p>
      </dgm:t>
    </dgm:pt>
    <dgm:pt modelId="{A31970B1-5C8C-4731-A336-4581578DFF01}">
      <dgm:prSet/>
      <dgm:spPr/>
      <dgm:t>
        <a:bodyPr/>
        <a:lstStyle/>
        <a:p>
          <a:r>
            <a:rPr lang="en-US"/>
            <a:t>API Monitoring</a:t>
          </a:r>
        </a:p>
      </dgm:t>
    </dgm:pt>
    <dgm:pt modelId="{D58F08C9-C6DD-47D0-8F63-E47BC653B02F}" type="parTrans" cxnId="{2BBD5AAF-1F4A-4F45-8C76-D405944C42EE}">
      <dgm:prSet/>
      <dgm:spPr/>
      <dgm:t>
        <a:bodyPr/>
        <a:lstStyle/>
        <a:p>
          <a:endParaRPr lang="en-US"/>
        </a:p>
      </dgm:t>
    </dgm:pt>
    <dgm:pt modelId="{739E8BC0-DF28-4A71-8E8B-ACECFA4EAC45}" type="sibTrans" cxnId="{2BBD5AAF-1F4A-4F45-8C76-D405944C42EE}">
      <dgm:prSet/>
      <dgm:spPr/>
      <dgm:t>
        <a:bodyPr/>
        <a:lstStyle/>
        <a:p>
          <a:endParaRPr lang="en-US"/>
        </a:p>
      </dgm:t>
    </dgm:pt>
    <dgm:pt modelId="{83B6D6F7-0F08-4AB9-8B37-1E5E9391F5A1}">
      <dgm:prSet/>
      <dgm:spPr/>
      <dgm:t>
        <a:bodyPr/>
        <a:lstStyle/>
        <a:p>
          <a:r>
            <a:rPr lang="en-US"/>
            <a:t>Check memory protection</a:t>
          </a:r>
        </a:p>
      </dgm:t>
    </dgm:pt>
    <dgm:pt modelId="{ABB62712-9020-4386-9B68-24B2BC724E0D}" type="parTrans" cxnId="{B1BB24FA-07CA-4E1C-98D3-AD3CD2D7FF3B}">
      <dgm:prSet/>
      <dgm:spPr/>
      <dgm:t>
        <a:bodyPr/>
        <a:lstStyle/>
        <a:p>
          <a:endParaRPr lang="en-US"/>
        </a:p>
      </dgm:t>
    </dgm:pt>
    <dgm:pt modelId="{941D4A16-AD9B-42B6-AA5E-A7212E4B3A23}" type="sibTrans" cxnId="{B1BB24FA-07CA-4E1C-98D3-AD3CD2D7FF3B}">
      <dgm:prSet/>
      <dgm:spPr/>
      <dgm:t>
        <a:bodyPr/>
        <a:lstStyle/>
        <a:p>
          <a:endParaRPr lang="en-US"/>
        </a:p>
      </dgm:t>
    </dgm:pt>
    <dgm:pt modelId="{217BDA53-F572-496D-B083-664C276C5B1F}">
      <dgm:prSet/>
      <dgm:spPr/>
      <dgm:t>
        <a:bodyPr/>
        <a:lstStyle/>
        <a:p>
          <a:r>
            <a:rPr lang="en-US"/>
            <a:t>Write or use signature-based detections</a:t>
          </a:r>
        </a:p>
      </dgm:t>
    </dgm:pt>
    <dgm:pt modelId="{48F51B7D-6BD6-4259-9092-BF687CAE4F57}" type="parTrans" cxnId="{E1536620-D88F-4B0A-AE6A-9A39008AD948}">
      <dgm:prSet/>
      <dgm:spPr/>
      <dgm:t>
        <a:bodyPr/>
        <a:lstStyle/>
        <a:p>
          <a:endParaRPr lang="en-US"/>
        </a:p>
      </dgm:t>
    </dgm:pt>
    <dgm:pt modelId="{A2E4F4E8-629A-4871-95D7-3DA2EF8C2AA0}" type="sibTrans" cxnId="{E1536620-D88F-4B0A-AE6A-9A39008AD948}">
      <dgm:prSet/>
      <dgm:spPr/>
      <dgm:t>
        <a:bodyPr/>
        <a:lstStyle/>
        <a:p>
          <a:endParaRPr lang="en-US"/>
        </a:p>
      </dgm:t>
    </dgm:pt>
    <dgm:pt modelId="{89924EC0-BA65-41C1-BC91-6D3E26D2D73A}">
      <dgm:prSet/>
      <dgm:spPr/>
      <dgm:t>
        <a:bodyPr/>
        <a:lstStyle/>
        <a:p>
          <a:r>
            <a:rPr lang="en-US"/>
            <a:t>Look into heuristic analysis</a:t>
          </a:r>
        </a:p>
      </dgm:t>
    </dgm:pt>
    <dgm:pt modelId="{61A0D32D-CC74-443B-83BC-EE690A3DA0E9}" type="parTrans" cxnId="{03294C56-55F2-46AA-AF88-8D5AAB573629}">
      <dgm:prSet/>
      <dgm:spPr/>
      <dgm:t>
        <a:bodyPr/>
        <a:lstStyle/>
        <a:p>
          <a:endParaRPr lang="en-US"/>
        </a:p>
      </dgm:t>
    </dgm:pt>
    <dgm:pt modelId="{ED5EFB6D-ADFE-4008-8E39-434544BCD468}" type="sibTrans" cxnId="{03294C56-55F2-46AA-AF88-8D5AAB573629}">
      <dgm:prSet/>
      <dgm:spPr/>
      <dgm:t>
        <a:bodyPr/>
        <a:lstStyle/>
        <a:p>
          <a:endParaRPr lang="en-US"/>
        </a:p>
      </dgm:t>
    </dgm:pt>
    <dgm:pt modelId="{CC9FFDEC-B8A7-49DA-8C5D-C56C59AB8E53}" type="pres">
      <dgm:prSet presAssocID="{B06733D7-FEBD-438F-8E59-D9D0CBA5A13C}" presName="linear" presStyleCnt="0">
        <dgm:presLayoutVars>
          <dgm:animLvl val="lvl"/>
          <dgm:resizeHandles val="exact"/>
        </dgm:presLayoutVars>
      </dgm:prSet>
      <dgm:spPr/>
    </dgm:pt>
    <dgm:pt modelId="{381CFB27-8EE7-40E8-9D6C-A7A172E542FC}" type="pres">
      <dgm:prSet presAssocID="{DA880235-2295-4663-B323-B75DBF942541}" presName="parentText" presStyleLbl="node1" presStyleIdx="0" presStyleCnt="6">
        <dgm:presLayoutVars>
          <dgm:chMax val="0"/>
          <dgm:bulletEnabled val="1"/>
        </dgm:presLayoutVars>
      </dgm:prSet>
      <dgm:spPr/>
    </dgm:pt>
    <dgm:pt modelId="{C4EACED8-8107-4E13-A803-2A03A0823009}" type="pres">
      <dgm:prSet presAssocID="{BB19C233-289A-4417-99C6-EF1FBCC92DA6}" presName="spacer" presStyleCnt="0"/>
      <dgm:spPr/>
    </dgm:pt>
    <dgm:pt modelId="{6BB5FB90-449F-4EC4-83DB-62B0149AF5B7}" type="pres">
      <dgm:prSet presAssocID="{352E9828-0A28-44EB-BBB6-57BCC79609D7}" presName="parentText" presStyleLbl="node1" presStyleIdx="1" presStyleCnt="6">
        <dgm:presLayoutVars>
          <dgm:chMax val="0"/>
          <dgm:bulletEnabled val="1"/>
        </dgm:presLayoutVars>
      </dgm:prSet>
      <dgm:spPr/>
    </dgm:pt>
    <dgm:pt modelId="{7BF40E6B-A2F3-489C-98A7-91F16506F4DA}" type="pres">
      <dgm:prSet presAssocID="{68EF1B9D-639A-4DEB-8422-3E7B2A4F76B9}" presName="spacer" presStyleCnt="0"/>
      <dgm:spPr/>
    </dgm:pt>
    <dgm:pt modelId="{2024B795-61E2-4B1E-B766-7CB1F786609D}" type="pres">
      <dgm:prSet presAssocID="{A31970B1-5C8C-4731-A336-4581578DFF01}" presName="parentText" presStyleLbl="node1" presStyleIdx="2" presStyleCnt="6">
        <dgm:presLayoutVars>
          <dgm:chMax val="0"/>
          <dgm:bulletEnabled val="1"/>
        </dgm:presLayoutVars>
      </dgm:prSet>
      <dgm:spPr/>
    </dgm:pt>
    <dgm:pt modelId="{E73C5343-540E-4C2C-96E3-7E5C9968EA67}" type="pres">
      <dgm:prSet presAssocID="{739E8BC0-DF28-4A71-8E8B-ACECFA4EAC45}" presName="spacer" presStyleCnt="0"/>
      <dgm:spPr/>
    </dgm:pt>
    <dgm:pt modelId="{7E73157A-7C6C-4815-BE2B-7D77E1FE8292}" type="pres">
      <dgm:prSet presAssocID="{83B6D6F7-0F08-4AB9-8B37-1E5E9391F5A1}" presName="parentText" presStyleLbl="node1" presStyleIdx="3" presStyleCnt="6">
        <dgm:presLayoutVars>
          <dgm:chMax val="0"/>
          <dgm:bulletEnabled val="1"/>
        </dgm:presLayoutVars>
      </dgm:prSet>
      <dgm:spPr/>
    </dgm:pt>
    <dgm:pt modelId="{582B4A22-FE8C-4FCE-A235-878134B4D66B}" type="pres">
      <dgm:prSet presAssocID="{941D4A16-AD9B-42B6-AA5E-A7212E4B3A23}" presName="spacer" presStyleCnt="0"/>
      <dgm:spPr/>
    </dgm:pt>
    <dgm:pt modelId="{0D056D8E-14DF-4529-8FB5-E60763966DFE}" type="pres">
      <dgm:prSet presAssocID="{217BDA53-F572-496D-B083-664C276C5B1F}" presName="parentText" presStyleLbl="node1" presStyleIdx="4" presStyleCnt="6">
        <dgm:presLayoutVars>
          <dgm:chMax val="0"/>
          <dgm:bulletEnabled val="1"/>
        </dgm:presLayoutVars>
      </dgm:prSet>
      <dgm:spPr/>
    </dgm:pt>
    <dgm:pt modelId="{91896062-46DB-4295-8B23-96C417B2C0B6}" type="pres">
      <dgm:prSet presAssocID="{A2E4F4E8-629A-4871-95D7-3DA2EF8C2AA0}" presName="spacer" presStyleCnt="0"/>
      <dgm:spPr/>
    </dgm:pt>
    <dgm:pt modelId="{76C55279-1C78-441B-9629-B3987374F272}" type="pres">
      <dgm:prSet presAssocID="{89924EC0-BA65-41C1-BC91-6D3E26D2D73A}" presName="parentText" presStyleLbl="node1" presStyleIdx="5" presStyleCnt="6">
        <dgm:presLayoutVars>
          <dgm:chMax val="0"/>
          <dgm:bulletEnabled val="1"/>
        </dgm:presLayoutVars>
      </dgm:prSet>
      <dgm:spPr/>
    </dgm:pt>
  </dgm:ptLst>
  <dgm:cxnLst>
    <dgm:cxn modelId="{30E81D13-608A-4060-AF98-06D27FC6E0B3}" type="presOf" srcId="{B06733D7-FEBD-438F-8E59-D9D0CBA5A13C}" destId="{CC9FFDEC-B8A7-49DA-8C5D-C56C59AB8E53}" srcOrd="0" destOrd="0" presId="urn:microsoft.com/office/officeart/2005/8/layout/vList2"/>
    <dgm:cxn modelId="{E1536620-D88F-4B0A-AE6A-9A39008AD948}" srcId="{B06733D7-FEBD-438F-8E59-D9D0CBA5A13C}" destId="{217BDA53-F572-496D-B083-664C276C5B1F}" srcOrd="4" destOrd="0" parTransId="{48F51B7D-6BD6-4259-9092-BF687CAE4F57}" sibTransId="{A2E4F4E8-629A-4871-95D7-3DA2EF8C2AA0}"/>
    <dgm:cxn modelId="{6BDF3A3C-76A8-4F47-AF89-D164571D17EB}" type="presOf" srcId="{83B6D6F7-0F08-4AB9-8B37-1E5E9391F5A1}" destId="{7E73157A-7C6C-4815-BE2B-7D77E1FE8292}" srcOrd="0" destOrd="0" presId="urn:microsoft.com/office/officeart/2005/8/layout/vList2"/>
    <dgm:cxn modelId="{45D8D25B-F09D-40FF-870E-7740E0DC2890}" type="presOf" srcId="{352E9828-0A28-44EB-BBB6-57BCC79609D7}" destId="{6BB5FB90-449F-4EC4-83DB-62B0149AF5B7}" srcOrd="0" destOrd="0" presId="urn:microsoft.com/office/officeart/2005/8/layout/vList2"/>
    <dgm:cxn modelId="{5EE46261-4B30-4ECF-B0F0-6A7578862176}" srcId="{B06733D7-FEBD-438F-8E59-D9D0CBA5A13C}" destId="{352E9828-0A28-44EB-BBB6-57BCC79609D7}" srcOrd="1" destOrd="0" parTransId="{17BECBEF-4FB0-423D-974A-2ACD6D020E37}" sibTransId="{68EF1B9D-639A-4DEB-8422-3E7B2A4F76B9}"/>
    <dgm:cxn modelId="{80B3BE68-A02C-4BA4-91A7-51736DE80C23}" type="presOf" srcId="{A31970B1-5C8C-4731-A336-4581578DFF01}" destId="{2024B795-61E2-4B1E-B766-7CB1F786609D}" srcOrd="0" destOrd="0" presId="urn:microsoft.com/office/officeart/2005/8/layout/vList2"/>
    <dgm:cxn modelId="{DBEE036D-B4B2-4F9F-956E-883E6D3CBF7E}" srcId="{B06733D7-FEBD-438F-8E59-D9D0CBA5A13C}" destId="{DA880235-2295-4663-B323-B75DBF942541}" srcOrd="0" destOrd="0" parTransId="{B27BAC5B-2AD6-4A93-A6AF-B0C63A88B98B}" sibTransId="{BB19C233-289A-4417-99C6-EF1FBCC92DA6}"/>
    <dgm:cxn modelId="{03294C56-55F2-46AA-AF88-8D5AAB573629}" srcId="{B06733D7-FEBD-438F-8E59-D9D0CBA5A13C}" destId="{89924EC0-BA65-41C1-BC91-6D3E26D2D73A}" srcOrd="5" destOrd="0" parTransId="{61A0D32D-CC74-443B-83BC-EE690A3DA0E9}" sibTransId="{ED5EFB6D-ADFE-4008-8E39-434544BCD468}"/>
    <dgm:cxn modelId="{BB870781-97B6-46C0-992C-36228D5B7E55}" type="presOf" srcId="{DA880235-2295-4663-B323-B75DBF942541}" destId="{381CFB27-8EE7-40E8-9D6C-A7A172E542FC}" srcOrd="0" destOrd="0" presId="urn:microsoft.com/office/officeart/2005/8/layout/vList2"/>
    <dgm:cxn modelId="{2BBD5AAF-1F4A-4F45-8C76-D405944C42EE}" srcId="{B06733D7-FEBD-438F-8E59-D9D0CBA5A13C}" destId="{A31970B1-5C8C-4731-A336-4581578DFF01}" srcOrd="2" destOrd="0" parTransId="{D58F08C9-C6DD-47D0-8F63-E47BC653B02F}" sibTransId="{739E8BC0-DF28-4A71-8E8B-ACECFA4EAC45}"/>
    <dgm:cxn modelId="{21BAE9B6-B79D-4828-8F46-3845B9D8A78B}" type="presOf" srcId="{89924EC0-BA65-41C1-BC91-6D3E26D2D73A}" destId="{76C55279-1C78-441B-9629-B3987374F272}" srcOrd="0" destOrd="0" presId="urn:microsoft.com/office/officeart/2005/8/layout/vList2"/>
    <dgm:cxn modelId="{738C01F2-E81A-4BBE-9279-565380F8C6EA}" type="presOf" srcId="{217BDA53-F572-496D-B083-664C276C5B1F}" destId="{0D056D8E-14DF-4529-8FB5-E60763966DFE}" srcOrd="0" destOrd="0" presId="urn:microsoft.com/office/officeart/2005/8/layout/vList2"/>
    <dgm:cxn modelId="{B1BB24FA-07CA-4E1C-98D3-AD3CD2D7FF3B}" srcId="{B06733D7-FEBD-438F-8E59-D9D0CBA5A13C}" destId="{83B6D6F7-0F08-4AB9-8B37-1E5E9391F5A1}" srcOrd="3" destOrd="0" parTransId="{ABB62712-9020-4386-9B68-24B2BC724E0D}" sibTransId="{941D4A16-AD9B-42B6-AA5E-A7212E4B3A23}"/>
    <dgm:cxn modelId="{C07E80E2-5654-45AC-BC70-15C7F50B1A72}" type="presParOf" srcId="{CC9FFDEC-B8A7-49DA-8C5D-C56C59AB8E53}" destId="{381CFB27-8EE7-40E8-9D6C-A7A172E542FC}" srcOrd="0" destOrd="0" presId="urn:microsoft.com/office/officeart/2005/8/layout/vList2"/>
    <dgm:cxn modelId="{20AB87D6-C47E-4769-8326-29BCC676B291}" type="presParOf" srcId="{CC9FFDEC-B8A7-49DA-8C5D-C56C59AB8E53}" destId="{C4EACED8-8107-4E13-A803-2A03A0823009}" srcOrd="1" destOrd="0" presId="urn:microsoft.com/office/officeart/2005/8/layout/vList2"/>
    <dgm:cxn modelId="{C922C830-7580-4D54-878E-EC6CCF2CF9B0}" type="presParOf" srcId="{CC9FFDEC-B8A7-49DA-8C5D-C56C59AB8E53}" destId="{6BB5FB90-449F-4EC4-83DB-62B0149AF5B7}" srcOrd="2" destOrd="0" presId="urn:microsoft.com/office/officeart/2005/8/layout/vList2"/>
    <dgm:cxn modelId="{71E0266F-84B7-4038-8F94-8933911AE85C}" type="presParOf" srcId="{CC9FFDEC-B8A7-49DA-8C5D-C56C59AB8E53}" destId="{7BF40E6B-A2F3-489C-98A7-91F16506F4DA}" srcOrd="3" destOrd="0" presId="urn:microsoft.com/office/officeart/2005/8/layout/vList2"/>
    <dgm:cxn modelId="{E5D85E3F-D8BE-402C-B21C-C3C404A3211B}" type="presParOf" srcId="{CC9FFDEC-B8A7-49DA-8C5D-C56C59AB8E53}" destId="{2024B795-61E2-4B1E-B766-7CB1F786609D}" srcOrd="4" destOrd="0" presId="urn:microsoft.com/office/officeart/2005/8/layout/vList2"/>
    <dgm:cxn modelId="{DFB97930-0B4F-435F-B8D5-D0F0A9639BC8}" type="presParOf" srcId="{CC9FFDEC-B8A7-49DA-8C5D-C56C59AB8E53}" destId="{E73C5343-540E-4C2C-96E3-7E5C9968EA67}" srcOrd="5" destOrd="0" presId="urn:microsoft.com/office/officeart/2005/8/layout/vList2"/>
    <dgm:cxn modelId="{EEF3FD91-54CC-4877-A62B-FBB3A1FC9608}" type="presParOf" srcId="{CC9FFDEC-B8A7-49DA-8C5D-C56C59AB8E53}" destId="{7E73157A-7C6C-4815-BE2B-7D77E1FE8292}" srcOrd="6" destOrd="0" presId="urn:microsoft.com/office/officeart/2005/8/layout/vList2"/>
    <dgm:cxn modelId="{624F8AFB-00C7-49C8-8CE0-91EF88D2CACB}" type="presParOf" srcId="{CC9FFDEC-B8A7-49DA-8C5D-C56C59AB8E53}" destId="{582B4A22-FE8C-4FCE-A235-878134B4D66B}" srcOrd="7" destOrd="0" presId="urn:microsoft.com/office/officeart/2005/8/layout/vList2"/>
    <dgm:cxn modelId="{733A1901-75C0-412C-B961-690D2D55485E}" type="presParOf" srcId="{CC9FFDEC-B8A7-49DA-8C5D-C56C59AB8E53}" destId="{0D056D8E-14DF-4529-8FB5-E60763966DFE}" srcOrd="8" destOrd="0" presId="urn:microsoft.com/office/officeart/2005/8/layout/vList2"/>
    <dgm:cxn modelId="{20677DF1-FDD6-4BE0-97BA-6FA620F1FB34}" type="presParOf" srcId="{CC9FFDEC-B8A7-49DA-8C5D-C56C59AB8E53}" destId="{91896062-46DB-4295-8B23-96C417B2C0B6}" srcOrd="9" destOrd="0" presId="urn:microsoft.com/office/officeart/2005/8/layout/vList2"/>
    <dgm:cxn modelId="{48F5CB25-E55B-4071-9693-A53D22877D01}" type="presParOf" srcId="{CC9FFDEC-B8A7-49DA-8C5D-C56C59AB8E53}" destId="{76C55279-1C78-441B-9629-B3987374F27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2DB7B5-CF2F-4A5F-80D1-16DE295A40F9}"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5810465F-ECE1-45C6-B60A-15F0EB4C95B7}">
      <dgm:prSet/>
      <dgm:spPr/>
      <dgm:t>
        <a:bodyPr/>
        <a:lstStyle/>
        <a:p>
          <a:r>
            <a:rPr lang="en-US"/>
            <a:t>User Space</a:t>
          </a:r>
        </a:p>
      </dgm:t>
    </dgm:pt>
    <dgm:pt modelId="{11A5A9F7-F28C-4E05-B9DB-D92619D2AE24}" type="parTrans" cxnId="{6824DE11-A64C-4190-BC42-07EDFF39DDA1}">
      <dgm:prSet/>
      <dgm:spPr/>
      <dgm:t>
        <a:bodyPr/>
        <a:lstStyle/>
        <a:p>
          <a:endParaRPr lang="en-US"/>
        </a:p>
      </dgm:t>
    </dgm:pt>
    <dgm:pt modelId="{E3585135-C348-4875-8719-103ACB1334DC}" type="sibTrans" cxnId="{6824DE11-A64C-4190-BC42-07EDFF39DDA1}">
      <dgm:prSet/>
      <dgm:spPr/>
      <dgm:t>
        <a:bodyPr/>
        <a:lstStyle/>
        <a:p>
          <a:endParaRPr lang="en-US"/>
        </a:p>
      </dgm:t>
    </dgm:pt>
    <dgm:pt modelId="{721CB647-41C4-497E-92BB-ED3F95CDB356}">
      <dgm:prSet/>
      <dgm:spPr/>
      <dgm:t>
        <a:bodyPr/>
        <a:lstStyle/>
        <a:p>
          <a:r>
            <a:rPr lang="en-US"/>
            <a:t>CreateRemoteThread</a:t>
          </a:r>
        </a:p>
      </dgm:t>
    </dgm:pt>
    <dgm:pt modelId="{71EB99BB-B6B4-4467-82A3-446FBD0A4382}" type="parTrans" cxnId="{5656A98E-CE7A-4A97-99FF-7817E21F1262}">
      <dgm:prSet/>
      <dgm:spPr/>
      <dgm:t>
        <a:bodyPr/>
        <a:lstStyle/>
        <a:p>
          <a:endParaRPr lang="en-US"/>
        </a:p>
      </dgm:t>
    </dgm:pt>
    <dgm:pt modelId="{7DB5C831-3387-47FA-B5B8-149D644C4AE9}" type="sibTrans" cxnId="{5656A98E-CE7A-4A97-99FF-7817E21F1262}">
      <dgm:prSet/>
      <dgm:spPr/>
      <dgm:t>
        <a:bodyPr/>
        <a:lstStyle/>
        <a:p>
          <a:endParaRPr lang="en-US"/>
        </a:p>
      </dgm:t>
    </dgm:pt>
    <dgm:pt modelId="{74FC6067-6766-403B-A9CE-198C54EDA759}">
      <dgm:prSet/>
      <dgm:spPr/>
      <dgm:t>
        <a:bodyPr/>
        <a:lstStyle/>
        <a:p>
          <a:r>
            <a:rPr lang="en-US"/>
            <a:t>WaitForSingleObjects</a:t>
          </a:r>
        </a:p>
      </dgm:t>
    </dgm:pt>
    <dgm:pt modelId="{7D39C321-0DE9-4C2B-BD74-DE01BE45AD99}" type="parTrans" cxnId="{3B86265E-5ED5-41EA-AC0F-50823C0ACBFE}">
      <dgm:prSet/>
      <dgm:spPr/>
      <dgm:t>
        <a:bodyPr/>
        <a:lstStyle/>
        <a:p>
          <a:endParaRPr lang="en-US"/>
        </a:p>
      </dgm:t>
    </dgm:pt>
    <dgm:pt modelId="{D91FB0F7-5761-4505-8459-33726D44017A}" type="sibTrans" cxnId="{3B86265E-5ED5-41EA-AC0F-50823C0ACBFE}">
      <dgm:prSet/>
      <dgm:spPr/>
      <dgm:t>
        <a:bodyPr/>
        <a:lstStyle/>
        <a:p>
          <a:endParaRPr lang="en-US"/>
        </a:p>
      </dgm:t>
    </dgm:pt>
    <dgm:pt modelId="{8EFB031E-F6B6-47DA-924D-E3AA273F7CC3}">
      <dgm:prSet/>
      <dgm:spPr/>
      <dgm:t>
        <a:bodyPr/>
        <a:lstStyle/>
        <a:p>
          <a:r>
            <a:rPr lang="en-US"/>
            <a:t>WaitForMultipleObjectsEx</a:t>
          </a:r>
        </a:p>
      </dgm:t>
    </dgm:pt>
    <dgm:pt modelId="{22113311-4FB7-4DA5-B54C-4A04796562EA}" type="parTrans" cxnId="{32DE35DE-1530-4398-8A19-BFF4500EFA20}">
      <dgm:prSet/>
      <dgm:spPr/>
      <dgm:t>
        <a:bodyPr/>
        <a:lstStyle/>
        <a:p>
          <a:endParaRPr lang="en-US"/>
        </a:p>
      </dgm:t>
    </dgm:pt>
    <dgm:pt modelId="{4A1E100E-E0FA-4110-9E37-73724BD5252B}" type="sibTrans" cxnId="{32DE35DE-1530-4398-8A19-BFF4500EFA20}">
      <dgm:prSet/>
      <dgm:spPr/>
      <dgm:t>
        <a:bodyPr/>
        <a:lstStyle/>
        <a:p>
          <a:endParaRPr lang="en-US"/>
        </a:p>
      </dgm:t>
    </dgm:pt>
    <dgm:pt modelId="{2C8231BE-DBC1-45E9-ACE1-1CEE5F8C42A3}">
      <dgm:prSet/>
      <dgm:spPr/>
      <dgm:t>
        <a:bodyPr/>
        <a:lstStyle/>
        <a:p>
          <a:r>
            <a:rPr lang="en-US"/>
            <a:t>Process32First</a:t>
          </a:r>
        </a:p>
      </dgm:t>
    </dgm:pt>
    <dgm:pt modelId="{E6B23B73-F906-4FEF-BC4F-DFA99E9DFA15}" type="parTrans" cxnId="{3738A6DA-95A4-41F6-88AB-6372824D5DEB}">
      <dgm:prSet/>
      <dgm:spPr/>
      <dgm:t>
        <a:bodyPr/>
        <a:lstStyle/>
        <a:p>
          <a:endParaRPr lang="en-US"/>
        </a:p>
      </dgm:t>
    </dgm:pt>
    <dgm:pt modelId="{F2881EAA-024F-44CD-AACF-9F8409346BE2}" type="sibTrans" cxnId="{3738A6DA-95A4-41F6-88AB-6372824D5DEB}">
      <dgm:prSet/>
      <dgm:spPr/>
      <dgm:t>
        <a:bodyPr/>
        <a:lstStyle/>
        <a:p>
          <a:endParaRPr lang="en-US"/>
        </a:p>
      </dgm:t>
    </dgm:pt>
    <dgm:pt modelId="{780280A3-AA13-4D08-A52F-03FCC7C1F019}">
      <dgm:prSet/>
      <dgm:spPr/>
      <dgm:t>
        <a:bodyPr/>
        <a:lstStyle/>
        <a:p>
          <a:r>
            <a:rPr lang="en-US"/>
            <a:t>Process32Next</a:t>
          </a:r>
        </a:p>
      </dgm:t>
    </dgm:pt>
    <dgm:pt modelId="{82383D78-D9C3-4330-AD2B-0F977B18989C}" type="parTrans" cxnId="{52D1D071-DC59-4767-B80E-3B0D21503661}">
      <dgm:prSet/>
      <dgm:spPr/>
      <dgm:t>
        <a:bodyPr/>
        <a:lstStyle/>
        <a:p>
          <a:endParaRPr lang="en-US"/>
        </a:p>
      </dgm:t>
    </dgm:pt>
    <dgm:pt modelId="{CD7E7FBF-2E7B-4595-9DEE-FDD1DDABDAF6}" type="sibTrans" cxnId="{52D1D071-DC59-4767-B80E-3B0D21503661}">
      <dgm:prSet/>
      <dgm:spPr/>
      <dgm:t>
        <a:bodyPr/>
        <a:lstStyle/>
        <a:p>
          <a:endParaRPr lang="en-US"/>
        </a:p>
      </dgm:t>
    </dgm:pt>
    <dgm:pt modelId="{7DD89C17-1918-4E89-BDFF-3CC74480A3BA}">
      <dgm:prSet/>
      <dgm:spPr/>
      <dgm:t>
        <a:bodyPr/>
        <a:lstStyle/>
        <a:p>
          <a:r>
            <a:rPr lang="en-US"/>
            <a:t>Kernel Space (Device Drivers)</a:t>
          </a:r>
        </a:p>
      </dgm:t>
    </dgm:pt>
    <dgm:pt modelId="{B345FAA2-10B7-45D8-A962-511052A463B4}" type="parTrans" cxnId="{A3EA0601-2759-48DE-A777-F46AF77FD7B6}">
      <dgm:prSet/>
      <dgm:spPr/>
      <dgm:t>
        <a:bodyPr/>
        <a:lstStyle/>
        <a:p>
          <a:endParaRPr lang="en-US"/>
        </a:p>
      </dgm:t>
    </dgm:pt>
    <dgm:pt modelId="{411B4F8E-C123-4ADE-8614-FE0ADFEDE01D}" type="sibTrans" cxnId="{A3EA0601-2759-48DE-A777-F46AF77FD7B6}">
      <dgm:prSet/>
      <dgm:spPr/>
      <dgm:t>
        <a:bodyPr/>
        <a:lstStyle/>
        <a:p>
          <a:endParaRPr lang="en-US"/>
        </a:p>
      </dgm:t>
    </dgm:pt>
    <dgm:pt modelId="{CD9062BE-7227-4780-A389-E5059C6A0199}">
      <dgm:prSet/>
      <dgm:spPr/>
      <dgm:t>
        <a:bodyPr/>
        <a:lstStyle/>
        <a:p>
          <a:r>
            <a:rPr lang="en-US"/>
            <a:t>KeInitializeApc</a:t>
          </a:r>
        </a:p>
      </dgm:t>
    </dgm:pt>
    <dgm:pt modelId="{74809A19-D50D-408E-8CF4-141EFA5C0411}" type="parTrans" cxnId="{4C17AEBE-65DC-4A86-B823-F7AD5627E4B2}">
      <dgm:prSet/>
      <dgm:spPr/>
      <dgm:t>
        <a:bodyPr/>
        <a:lstStyle/>
        <a:p>
          <a:endParaRPr lang="en-US"/>
        </a:p>
      </dgm:t>
    </dgm:pt>
    <dgm:pt modelId="{5FE1B82D-EBAA-4613-AA1F-71FED5741147}" type="sibTrans" cxnId="{4C17AEBE-65DC-4A86-B823-F7AD5627E4B2}">
      <dgm:prSet/>
      <dgm:spPr/>
      <dgm:t>
        <a:bodyPr/>
        <a:lstStyle/>
        <a:p>
          <a:endParaRPr lang="en-US"/>
        </a:p>
      </dgm:t>
    </dgm:pt>
    <dgm:pt modelId="{7C20F275-C38E-41EE-BE22-5C1FFF5BF356}">
      <dgm:prSet/>
      <dgm:spPr/>
      <dgm:t>
        <a:bodyPr/>
        <a:lstStyle/>
        <a:p>
          <a:r>
            <a:rPr lang="en-US"/>
            <a:t>KeInsertQueueApc</a:t>
          </a:r>
        </a:p>
      </dgm:t>
    </dgm:pt>
    <dgm:pt modelId="{F01157A2-6C1B-42C0-A2E8-3F7104419566}" type="parTrans" cxnId="{4D7CAF3F-971C-418A-97AE-62D9260EB93F}">
      <dgm:prSet/>
      <dgm:spPr/>
      <dgm:t>
        <a:bodyPr/>
        <a:lstStyle/>
        <a:p>
          <a:endParaRPr lang="en-US"/>
        </a:p>
      </dgm:t>
    </dgm:pt>
    <dgm:pt modelId="{BAEF24D7-F8A0-4C38-A5DE-6D2C558419A0}" type="sibTrans" cxnId="{4D7CAF3F-971C-418A-97AE-62D9260EB93F}">
      <dgm:prSet/>
      <dgm:spPr/>
      <dgm:t>
        <a:bodyPr/>
        <a:lstStyle/>
        <a:p>
          <a:endParaRPr lang="en-US"/>
        </a:p>
      </dgm:t>
    </dgm:pt>
    <dgm:pt modelId="{2A9BC0EC-4C0C-4057-BE0A-57DED719B5E0}" type="pres">
      <dgm:prSet presAssocID="{692DB7B5-CF2F-4A5F-80D1-16DE295A40F9}" presName="Name0" presStyleCnt="0">
        <dgm:presLayoutVars>
          <dgm:dir/>
          <dgm:animLvl val="lvl"/>
          <dgm:resizeHandles val="exact"/>
        </dgm:presLayoutVars>
      </dgm:prSet>
      <dgm:spPr/>
    </dgm:pt>
    <dgm:pt modelId="{5DA69FB5-6C43-432C-B9DD-3AB9DA302AE3}" type="pres">
      <dgm:prSet presAssocID="{5810465F-ECE1-45C6-B60A-15F0EB4C95B7}" presName="composite" presStyleCnt="0"/>
      <dgm:spPr/>
    </dgm:pt>
    <dgm:pt modelId="{A720C083-2C2F-4EED-B8CA-E7D3CA79D9A7}" type="pres">
      <dgm:prSet presAssocID="{5810465F-ECE1-45C6-B60A-15F0EB4C95B7}" presName="parTx" presStyleLbl="alignNode1" presStyleIdx="0" presStyleCnt="2">
        <dgm:presLayoutVars>
          <dgm:chMax val="0"/>
          <dgm:chPref val="0"/>
          <dgm:bulletEnabled val="1"/>
        </dgm:presLayoutVars>
      </dgm:prSet>
      <dgm:spPr/>
    </dgm:pt>
    <dgm:pt modelId="{13BDED67-77C3-4567-9ACB-AFF660441B99}" type="pres">
      <dgm:prSet presAssocID="{5810465F-ECE1-45C6-B60A-15F0EB4C95B7}" presName="desTx" presStyleLbl="alignAccFollowNode1" presStyleIdx="0" presStyleCnt="2">
        <dgm:presLayoutVars>
          <dgm:bulletEnabled val="1"/>
        </dgm:presLayoutVars>
      </dgm:prSet>
      <dgm:spPr/>
    </dgm:pt>
    <dgm:pt modelId="{ED058044-9335-4A9B-8E20-DACEF72AF432}" type="pres">
      <dgm:prSet presAssocID="{E3585135-C348-4875-8719-103ACB1334DC}" presName="space" presStyleCnt="0"/>
      <dgm:spPr/>
    </dgm:pt>
    <dgm:pt modelId="{54F32680-5ACB-4FF7-A53F-C4CDAC09A327}" type="pres">
      <dgm:prSet presAssocID="{7DD89C17-1918-4E89-BDFF-3CC74480A3BA}" presName="composite" presStyleCnt="0"/>
      <dgm:spPr/>
    </dgm:pt>
    <dgm:pt modelId="{F4F7414F-9D0E-410F-BC25-A19C22543CAC}" type="pres">
      <dgm:prSet presAssocID="{7DD89C17-1918-4E89-BDFF-3CC74480A3BA}" presName="parTx" presStyleLbl="alignNode1" presStyleIdx="1" presStyleCnt="2">
        <dgm:presLayoutVars>
          <dgm:chMax val="0"/>
          <dgm:chPref val="0"/>
          <dgm:bulletEnabled val="1"/>
        </dgm:presLayoutVars>
      </dgm:prSet>
      <dgm:spPr/>
    </dgm:pt>
    <dgm:pt modelId="{25F335EB-3A04-4541-925F-A628A65811A5}" type="pres">
      <dgm:prSet presAssocID="{7DD89C17-1918-4E89-BDFF-3CC74480A3BA}" presName="desTx" presStyleLbl="alignAccFollowNode1" presStyleIdx="1" presStyleCnt="2">
        <dgm:presLayoutVars>
          <dgm:bulletEnabled val="1"/>
        </dgm:presLayoutVars>
      </dgm:prSet>
      <dgm:spPr/>
    </dgm:pt>
  </dgm:ptLst>
  <dgm:cxnLst>
    <dgm:cxn modelId="{A3EA0601-2759-48DE-A777-F46AF77FD7B6}" srcId="{692DB7B5-CF2F-4A5F-80D1-16DE295A40F9}" destId="{7DD89C17-1918-4E89-BDFF-3CC74480A3BA}" srcOrd="1" destOrd="0" parTransId="{B345FAA2-10B7-45D8-A962-511052A463B4}" sibTransId="{411B4F8E-C123-4ADE-8614-FE0ADFEDE01D}"/>
    <dgm:cxn modelId="{182E4E07-7184-4426-9565-1B6FFB06E48E}" type="presOf" srcId="{692DB7B5-CF2F-4A5F-80D1-16DE295A40F9}" destId="{2A9BC0EC-4C0C-4057-BE0A-57DED719B5E0}" srcOrd="0" destOrd="0" presId="urn:microsoft.com/office/officeart/2005/8/layout/hList1"/>
    <dgm:cxn modelId="{34F0B40A-1AA2-4BA1-8BE6-D3A828C76DB8}" type="presOf" srcId="{8EFB031E-F6B6-47DA-924D-E3AA273F7CC3}" destId="{13BDED67-77C3-4567-9ACB-AFF660441B99}" srcOrd="0" destOrd="2" presId="urn:microsoft.com/office/officeart/2005/8/layout/hList1"/>
    <dgm:cxn modelId="{6824DE11-A64C-4190-BC42-07EDFF39DDA1}" srcId="{692DB7B5-CF2F-4A5F-80D1-16DE295A40F9}" destId="{5810465F-ECE1-45C6-B60A-15F0EB4C95B7}" srcOrd="0" destOrd="0" parTransId="{11A5A9F7-F28C-4E05-B9DB-D92619D2AE24}" sibTransId="{E3585135-C348-4875-8719-103ACB1334DC}"/>
    <dgm:cxn modelId="{4B342126-5F81-4E4F-8623-95182143F45E}" type="presOf" srcId="{780280A3-AA13-4D08-A52F-03FCC7C1F019}" destId="{13BDED67-77C3-4567-9ACB-AFF660441B99}" srcOrd="0" destOrd="4" presId="urn:microsoft.com/office/officeart/2005/8/layout/hList1"/>
    <dgm:cxn modelId="{C19A2434-CD04-47D7-886D-632220018730}" type="presOf" srcId="{5810465F-ECE1-45C6-B60A-15F0EB4C95B7}" destId="{A720C083-2C2F-4EED-B8CA-E7D3CA79D9A7}" srcOrd="0" destOrd="0" presId="urn:microsoft.com/office/officeart/2005/8/layout/hList1"/>
    <dgm:cxn modelId="{9300743B-AFE4-475F-9F3E-4C6CA369276D}" type="presOf" srcId="{74FC6067-6766-403B-A9CE-198C54EDA759}" destId="{13BDED67-77C3-4567-9ACB-AFF660441B99}" srcOrd="0" destOrd="1" presId="urn:microsoft.com/office/officeart/2005/8/layout/hList1"/>
    <dgm:cxn modelId="{4D7CAF3F-971C-418A-97AE-62D9260EB93F}" srcId="{7DD89C17-1918-4E89-BDFF-3CC74480A3BA}" destId="{7C20F275-C38E-41EE-BE22-5C1FFF5BF356}" srcOrd="1" destOrd="0" parTransId="{F01157A2-6C1B-42C0-A2E8-3F7104419566}" sibTransId="{BAEF24D7-F8A0-4C38-A5DE-6D2C558419A0}"/>
    <dgm:cxn modelId="{3B86265E-5ED5-41EA-AC0F-50823C0ACBFE}" srcId="{5810465F-ECE1-45C6-B60A-15F0EB4C95B7}" destId="{74FC6067-6766-403B-A9CE-198C54EDA759}" srcOrd="1" destOrd="0" parTransId="{7D39C321-0DE9-4C2B-BD74-DE01BE45AD99}" sibTransId="{D91FB0F7-5761-4505-8459-33726D44017A}"/>
    <dgm:cxn modelId="{BBAD5545-F483-4812-9AB4-3EE6DF126DDA}" type="presOf" srcId="{2C8231BE-DBC1-45E9-ACE1-1CEE5F8C42A3}" destId="{13BDED67-77C3-4567-9ACB-AFF660441B99}" srcOrd="0" destOrd="3" presId="urn:microsoft.com/office/officeart/2005/8/layout/hList1"/>
    <dgm:cxn modelId="{324BA648-3F09-4EE0-B62E-40693880C2BF}" type="presOf" srcId="{721CB647-41C4-497E-92BB-ED3F95CDB356}" destId="{13BDED67-77C3-4567-9ACB-AFF660441B99}" srcOrd="0" destOrd="0" presId="urn:microsoft.com/office/officeart/2005/8/layout/hList1"/>
    <dgm:cxn modelId="{52D1D071-DC59-4767-B80E-3B0D21503661}" srcId="{5810465F-ECE1-45C6-B60A-15F0EB4C95B7}" destId="{780280A3-AA13-4D08-A52F-03FCC7C1F019}" srcOrd="4" destOrd="0" parTransId="{82383D78-D9C3-4330-AD2B-0F977B18989C}" sibTransId="{CD7E7FBF-2E7B-4595-9DEE-FDD1DDABDAF6}"/>
    <dgm:cxn modelId="{5656A98E-CE7A-4A97-99FF-7817E21F1262}" srcId="{5810465F-ECE1-45C6-B60A-15F0EB4C95B7}" destId="{721CB647-41C4-497E-92BB-ED3F95CDB356}" srcOrd="0" destOrd="0" parTransId="{71EB99BB-B6B4-4467-82A3-446FBD0A4382}" sibTransId="{7DB5C831-3387-47FA-B5B8-149D644C4AE9}"/>
    <dgm:cxn modelId="{4C17AEBE-65DC-4A86-B823-F7AD5627E4B2}" srcId="{7DD89C17-1918-4E89-BDFF-3CC74480A3BA}" destId="{CD9062BE-7227-4780-A389-E5059C6A0199}" srcOrd="0" destOrd="0" parTransId="{74809A19-D50D-408E-8CF4-141EFA5C0411}" sibTransId="{5FE1B82D-EBAA-4613-AA1F-71FED5741147}"/>
    <dgm:cxn modelId="{1B8E91C1-32C4-4D6D-8A98-45F58B71107C}" type="presOf" srcId="{7DD89C17-1918-4E89-BDFF-3CC74480A3BA}" destId="{F4F7414F-9D0E-410F-BC25-A19C22543CAC}" srcOrd="0" destOrd="0" presId="urn:microsoft.com/office/officeart/2005/8/layout/hList1"/>
    <dgm:cxn modelId="{AA7F43D3-9DD4-49F1-A48B-26F5DF3CB49D}" type="presOf" srcId="{7C20F275-C38E-41EE-BE22-5C1FFF5BF356}" destId="{25F335EB-3A04-4541-925F-A628A65811A5}" srcOrd="0" destOrd="1" presId="urn:microsoft.com/office/officeart/2005/8/layout/hList1"/>
    <dgm:cxn modelId="{3738A6DA-95A4-41F6-88AB-6372824D5DEB}" srcId="{5810465F-ECE1-45C6-B60A-15F0EB4C95B7}" destId="{2C8231BE-DBC1-45E9-ACE1-1CEE5F8C42A3}" srcOrd="3" destOrd="0" parTransId="{E6B23B73-F906-4FEF-BC4F-DFA99E9DFA15}" sibTransId="{F2881EAA-024F-44CD-AACF-9F8409346BE2}"/>
    <dgm:cxn modelId="{32DE35DE-1530-4398-8A19-BFF4500EFA20}" srcId="{5810465F-ECE1-45C6-B60A-15F0EB4C95B7}" destId="{8EFB031E-F6B6-47DA-924D-E3AA273F7CC3}" srcOrd="2" destOrd="0" parTransId="{22113311-4FB7-4DA5-B54C-4A04796562EA}" sibTransId="{4A1E100E-E0FA-4110-9E37-73724BD5252B}"/>
    <dgm:cxn modelId="{4B4461E4-64C9-41B2-A43F-937CEABF85D0}" type="presOf" srcId="{CD9062BE-7227-4780-A389-E5059C6A0199}" destId="{25F335EB-3A04-4541-925F-A628A65811A5}" srcOrd="0" destOrd="0" presId="urn:microsoft.com/office/officeart/2005/8/layout/hList1"/>
    <dgm:cxn modelId="{18BD06BD-CEA2-49BA-BFB2-F9B9DA552665}" type="presParOf" srcId="{2A9BC0EC-4C0C-4057-BE0A-57DED719B5E0}" destId="{5DA69FB5-6C43-432C-B9DD-3AB9DA302AE3}" srcOrd="0" destOrd="0" presId="urn:microsoft.com/office/officeart/2005/8/layout/hList1"/>
    <dgm:cxn modelId="{6C2082D5-9E0E-4368-BE8F-118C635D5B45}" type="presParOf" srcId="{5DA69FB5-6C43-432C-B9DD-3AB9DA302AE3}" destId="{A720C083-2C2F-4EED-B8CA-E7D3CA79D9A7}" srcOrd="0" destOrd="0" presId="urn:microsoft.com/office/officeart/2005/8/layout/hList1"/>
    <dgm:cxn modelId="{4BD6E83B-5096-4A41-B203-3A426B35744A}" type="presParOf" srcId="{5DA69FB5-6C43-432C-B9DD-3AB9DA302AE3}" destId="{13BDED67-77C3-4567-9ACB-AFF660441B99}" srcOrd="1" destOrd="0" presId="urn:microsoft.com/office/officeart/2005/8/layout/hList1"/>
    <dgm:cxn modelId="{1AC2C9AA-BCBB-46CD-85C2-6E676B6128EE}" type="presParOf" srcId="{2A9BC0EC-4C0C-4057-BE0A-57DED719B5E0}" destId="{ED058044-9335-4A9B-8E20-DACEF72AF432}" srcOrd="1" destOrd="0" presId="urn:microsoft.com/office/officeart/2005/8/layout/hList1"/>
    <dgm:cxn modelId="{BD69AF9E-E191-4C78-B71A-39158EDD50DB}" type="presParOf" srcId="{2A9BC0EC-4C0C-4057-BE0A-57DED719B5E0}" destId="{54F32680-5ACB-4FF7-A53F-C4CDAC09A327}" srcOrd="2" destOrd="0" presId="urn:microsoft.com/office/officeart/2005/8/layout/hList1"/>
    <dgm:cxn modelId="{D2C121CB-BB4B-49A4-BBCF-C7006B7924E1}" type="presParOf" srcId="{54F32680-5ACB-4FF7-A53F-C4CDAC09A327}" destId="{F4F7414F-9D0E-410F-BC25-A19C22543CAC}" srcOrd="0" destOrd="0" presId="urn:microsoft.com/office/officeart/2005/8/layout/hList1"/>
    <dgm:cxn modelId="{B8B2C0A6-32B4-453C-B6F4-B811E84CAA01}" type="presParOf" srcId="{54F32680-5ACB-4FF7-A53F-C4CDAC09A327}" destId="{25F335EB-3A04-4541-925F-A628A65811A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D970F-7CCF-4007-B4C7-D814BF0ECB36}">
      <dsp:nvSpPr>
        <dsp:cNvPr id="0" name=""/>
        <dsp:cNvSpPr/>
      </dsp:nvSpPr>
      <dsp:spPr>
        <a:xfrm>
          <a:off x="3054217" y="679139"/>
          <a:ext cx="524198" cy="91440"/>
        </a:xfrm>
        <a:custGeom>
          <a:avLst/>
          <a:gdLst/>
          <a:ahLst/>
          <a:cxnLst/>
          <a:rect l="0" t="0" r="0" b="0"/>
          <a:pathLst>
            <a:path>
              <a:moveTo>
                <a:pt x="0" y="45720"/>
              </a:moveTo>
              <a:lnTo>
                <a:pt x="52419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446" y="722085"/>
        <a:ext cx="27739" cy="5547"/>
      </dsp:txXfrm>
    </dsp:sp>
    <dsp:sp modelId="{938FD31A-75CC-4B33-A6A3-0C8EB49CADB5}">
      <dsp:nvSpPr>
        <dsp:cNvPr id="0" name=""/>
        <dsp:cNvSpPr/>
      </dsp:nvSpPr>
      <dsp:spPr>
        <a:xfrm>
          <a:off x="643847" y="1208"/>
          <a:ext cx="2412169" cy="14473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Aggregate Process Access events</a:t>
          </a:r>
          <a:endParaRPr lang="en-US" sz="2100" kern="1200"/>
        </a:p>
      </dsp:txBody>
      <dsp:txXfrm>
        <a:off x="643847" y="1208"/>
        <a:ext cx="2412169" cy="1447301"/>
      </dsp:txXfrm>
    </dsp:sp>
    <dsp:sp modelId="{01F81028-FC19-4E88-9A22-9CBD986EB84C}">
      <dsp:nvSpPr>
        <dsp:cNvPr id="0" name=""/>
        <dsp:cNvSpPr/>
      </dsp:nvSpPr>
      <dsp:spPr>
        <a:xfrm>
          <a:off x="1849932" y="1446710"/>
          <a:ext cx="2966968" cy="524198"/>
        </a:xfrm>
        <a:custGeom>
          <a:avLst/>
          <a:gdLst/>
          <a:ahLst/>
          <a:cxnLst/>
          <a:rect l="0" t="0" r="0" b="0"/>
          <a:pathLst>
            <a:path>
              <a:moveTo>
                <a:pt x="2966968" y="0"/>
              </a:moveTo>
              <a:lnTo>
                <a:pt x="2966968" y="279199"/>
              </a:lnTo>
              <a:lnTo>
                <a:pt x="0" y="279199"/>
              </a:lnTo>
              <a:lnTo>
                <a:pt x="0" y="524198"/>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7956" y="1706035"/>
        <a:ext cx="150919" cy="5547"/>
      </dsp:txXfrm>
    </dsp:sp>
    <dsp:sp modelId="{6EED66F1-D9E5-4D1F-9944-4EBB321C74B9}">
      <dsp:nvSpPr>
        <dsp:cNvPr id="0" name=""/>
        <dsp:cNvSpPr/>
      </dsp:nvSpPr>
      <dsp:spPr>
        <a:xfrm>
          <a:off x="3610815" y="1208"/>
          <a:ext cx="2412169" cy="144730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Match GUIDs and USERs</a:t>
          </a:r>
          <a:endParaRPr lang="en-US" sz="2100" kern="1200"/>
        </a:p>
      </dsp:txBody>
      <dsp:txXfrm>
        <a:off x="3610815" y="1208"/>
        <a:ext cx="2412169" cy="1447301"/>
      </dsp:txXfrm>
    </dsp:sp>
    <dsp:sp modelId="{676AC943-AE99-4C2D-8072-3C40A6F44B19}">
      <dsp:nvSpPr>
        <dsp:cNvPr id="0" name=""/>
        <dsp:cNvSpPr/>
      </dsp:nvSpPr>
      <dsp:spPr>
        <a:xfrm>
          <a:off x="3054217" y="2681240"/>
          <a:ext cx="524198" cy="91440"/>
        </a:xfrm>
        <a:custGeom>
          <a:avLst/>
          <a:gdLst/>
          <a:ahLst/>
          <a:cxnLst/>
          <a:rect l="0" t="0" r="0" b="0"/>
          <a:pathLst>
            <a:path>
              <a:moveTo>
                <a:pt x="0" y="45720"/>
              </a:moveTo>
              <a:lnTo>
                <a:pt x="524198"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446" y="2724186"/>
        <a:ext cx="27739" cy="5547"/>
      </dsp:txXfrm>
    </dsp:sp>
    <dsp:sp modelId="{D9058A2F-7960-467B-8C4F-6A922299148E}">
      <dsp:nvSpPr>
        <dsp:cNvPr id="0" name=""/>
        <dsp:cNvSpPr/>
      </dsp:nvSpPr>
      <dsp:spPr>
        <a:xfrm>
          <a:off x="643847" y="2003309"/>
          <a:ext cx="2412169" cy="144730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Append to include Process Creation events</a:t>
          </a:r>
          <a:endParaRPr lang="en-US" sz="2100" kern="1200"/>
        </a:p>
      </dsp:txBody>
      <dsp:txXfrm>
        <a:off x="643847" y="2003309"/>
        <a:ext cx="2412169" cy="1447301"/>
      </dsp:txXfrm>
    </dsp:sp>
    <dsp:sp modelId="{0DD5DA04-B799-4588-B3B9-9CF11E3B251B}">
      <dsp:nvSpPr>
        <dsp:cNvPr id="0" name=""/>
        <dsp:cNvSpPr/>
      </dsp:nvSpPr>
      <dsp:spPr>
        <a:xfrm>
          <a:off x="1849932" y="3448810"/>
          <a:ext cx="2966968" cy="524198"/>
        </a:xfrm>
        <a:custGeom>
          <a:avLst/>
          <a:gdLst/>
          <a:ahLst/>
          <a:cxnLst/>
          <a:rect l="0" t="0" r="0" b="0"/>
          <a:pathLst>
            <a:path>
              <a:moveTo>
                <a:pt x="2966968" y="0"/>
              </a:moveTo>
              <a:lnTo>
                <a:pt x="2966968" y="279199"/>
              </a:lnTo>
              <a:lnTo>
                <a:pt x="0" y="279199"/>
              </a:lnTo>
              <a:lnTo>
                <a:pt x="0" y="524198"/>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7956" y="3708136"/>
        <a:ext cx="150919" cy="5547"/>
      </dsp:txXfrm>
    </dsp:sp>
    <dsp:sp modelId="{F25B231A-D19A-4CC9-BFDF-FE591D67CB3B}">
      <dsp:nvSpPr>
        <dsp:cNvPr id="0" name=""/>
        <dsp:cNvSpPr/>
      </dsp:nvSpPr>
      <dsp:spPr>
        <a:xfrm>
          <a:off x="3610815" y="2003309"/>
          <a:ext cx="2412169" cy="144730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Also looks for File Tampering events (Sysmon Event ID 25)</a:t>
          </a:r>
          <a:endParaRPr lang="en-US" sz="2100" kern="1200"/>
        </a:p>
      </dsp:txBody>
      <dsp:txXfrm>
        <a:off x="3610815" y="2003309"/>
        <a:ext cx="2412169" cy="1447301"/>
      </dsp:txXfrm>
    </dsp:sp>
    <dsp:sp modelId="{0516ABA4-F3C2-4579-9B52-992504A127E3}">
      <dsp:nvSpPr>
        <dsp:cNvPr id="0" name=""/>
        <dsp:cNvSpPr/>
      </dsp:nvSpPr>
      <dsp:spPr>
        <a:xfrm>
          <a:off x="3054217" y="4683340"/>
          <a:ext cx="524198" cy="91440"/>
        </a:xfrm>
        <a:custGeom>
          <a:avLst/>
          <a:gdLst/>
          <a:ahLst/>
          <a:cxnLst/>
          <a:rect l="0" t="0" r="0" b="0"/>
          <a:pathLst>
            <a:path>
              <a:moveTo>
                <a:pt x="0" y="45720"/>
              </a:moveTo>
              <a:lnTo>
                <a:pt x="524198"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446" y="4726286"/>
        <a:ext cx="27739" cy="5547"/>
      </dsp:txXfrm>
    </dsp:sp>
    <dsp:sp modelId="{8E5A5225-91FE-401E-81D5-99CCB18C9286}">
      <dsp:nvSpPr>
        <dsp:cNvPr id="0" name=""/>
        <dsp:cNvSpPr/>
      </dsp:nvSpPr>
      <dsp:spPr>
        <a:xfrm>
          <a:off x="643847" y="4005409"/>
          <a:ext cx="2412169" cy="144730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Aggregate GUIDs and Users that match</a:t>
          </a:r>
          <a:endParaRPr lang="en-US" sz="2100" kern="1200"/>
        </a:p>
      </dsp:txBody>
      <dsp:txXfrm>
        <a:off x="643847" y="4005409"/>
        <a:ext cx="2412169" cy="1447301"/>
      </dsp:txXfrm>
    </dsp:sp>
    <dsp:sp modelId="{307ED401-FEE3-43C8-AFBB-1F704C3D5322}">
      <dsp:nvSpPr>
        <dsp:cNvPr id="0" name=""/>
        <dsp:cNvSpPr/>
      </dsp:nvSpPr>
      <dsp:spPr>
        <a:xfrm>
          <a:off x="3610815" y="4005409"/>
          <a:ext cx="2412169" cy="14473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98" tIns="124070" rIns="118198" bIns="124070" numCol="1" spcCol="1270" anchor="ctr" anchorCtr="0">
          <a:noAutofit/>
        </a:bodyPr>
        <a:lstStyle/>
        <a:p>
          <a:pPr marL="0" lvl="0" indent="0" algn="ctr" defTabSz="933450">
            <a:lnSpc>
              <a:spcPct val="90000"/>
            </a:lnSpc>
            <a:spcBef>
              <a:spcPct val="0"/>
            </a:spcBef>
            <a:spcAft>
              <a:spcPct val="35000"/>
            </a:spcAft>
            <a:buNone/>
          </a:pPr>
          <a:r>
            <a:rPr lang="en-US" sz="2100" b="0" i="0" kern="1200"/>
            <a:t>Filter out results</a:t>
          </a:r>
          <a:endParaRPr lang="en-US" sz="2100" kern="1200"/>
        </a:p>
      </dsp:txBody>
      <dsp:txXfrm>
        <a:off x="3610815" y="4005409"/>
        <a:ext cx="2412169" cy="1447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027F9-DB2B-4DE4-9E72-968FB55CECAB}">
      <dsp:nvSpPr>
        <dsp:cNvPr id="0" name=""/>
        <dsp:cNvSpPr/>
      </dsp:nvSpPr>
      <dsp:spPr>
        <a:xfrm>
          <a:off x="0" y="400234"/>
          <a:ext cx="6666833" cy="2041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62356" rIns="517420"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Size</a:t>
          </a:r>
        </a:p>
        <a:p>
          <a:pPr marL="228600" lvl="1" indent="-228600" algn="l" defTabSz="1200150">
            <a:lnSpc>
              <a:spcPct val="90000"/>
            </a:lnSpc>
            <a:spcBef>
              <a:spcPct val="0"/>
            </a:spcBef>
            <a:spcAft>
              <a:spcPct val="15000"/>
            </a:spcAft>
            <a:buChar char="•"/>
          </a:pPr>
          <a:r>
            <a:rPr lang="en-US" sz="2700" kern="1200"/>
            <a:t>Address</a:t>
          </a:r>
        </a:p>
        <a:p>
          <a:pPr marL="228600" lvl="1" indent="-228600" algn="l" defTabSz="1200150">
            <a:lnSpc>
              <a:spcPct val="90000"/>
            </a:lnSpc>
            <a:spcBef>
              <a:spcPct val="0"/>
            </a:spcBef>
            <a:spcAft>
              <a:spcPct val="15000"/>
            </a:spcAft>
            <a:buChar char="•"/>
          </a:pPr>
          <a:r>
            <a:rPr lang="en-US" sz="2700" i="0" kern="1200"/>
            <a:t>Code changes</a:t>
          </a:r>
          <a:endParaRPr lang="en-US" sz="2700" kern="1200"/>
        </a:p>
      </dsp:txBody>
      <dsp:txXfrm>
        <a:off x="0" y="400234"/>
        <a:ext cx="6666833" cy="2041200"/>
      </dsp:txXfrm>
    </dsp:sp>
    <dsp:sp modelId="{7EE8F0BA-D008-4EDC-A618-61ABB90C33FC}">
      <dsp:nvSpPr>
        <dsp:cNvPr id="0" name=""/>
        <dsp:cNvSpPr/>
      </dsp:nvSpPr>
      <dsp:spPr>
        <a:xfrm>
          <a:off x="333341" y="1714"/>
          <a:ext cx="4666783" cy="7970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00150">
            <a:lnSpc>
              <a:spcPct val="90000"/>
            </a:lnSpc>
            <a:spcBef>
              <a:spcPct val="0"/>
            </a:spcBef>
            <a:spcAft>
              <a:spcPct val="35000"/>
            </a:spcAft>
            <a:buNone/>
          </a:pPr>
          <a:r>
            <a:rPr lang="en-US" sz="2700" b="0" i="0" kern="1200"/>
            <a:t>Entrypoint changes</a:t>
          </a:r>
          <a:endParaRPr lang="en-US" sz="2700" kern="1200"/>
        </a:p>
      </dsp:txBody>
      <dsp:txXfrm>
        <a:off x="372249" y="40622"/>
        <a:ext cx="4588967" cy="719224"/>
      </dsp:txXfrm>
    </dsp:sp>
    <dsp:sp modelId="{440096DC-E1F0-4496-9B41-E49E95EC56D8}">
      <dsp:nvSpPr>
        <dsp:cNvPr id="0" name=""/>
        <dsp:cNvSpPr/>
      </dsp:nvSpPr>
      <dsp:spPr>
        <a:xfrm>
          <a:off x="0" y="2985755"/>
          <a:ext cx="6666833" cy="246645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62356" rIns="517420"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LoadLibrary</a:t>
          </a:r>
        </a:p>
        <a:p>
          <a:pPr marL="228600" lvl="1" indent="-228600" algn="l" defTabSz="1200150">
            <a:lnSpc>
              <a:spcPct val="90000"/>
            </a:lnSpc>
            <a:spcBef>
              <a:spcPct val="0"/>
            </a:spcBef>
            <a:spcAft>
              <a:spcPct val="15000"/>
            </a:spcAft>
            <a:buChar char="•"/>
          </a:pPr>
          <a:r>
            <a:rPr lang="en-US" sz="2700" kern="1200"/>
            <a:t>Memcpy/memset</a:t>
          </a:r>
        </a:p>
        <a:p>
          <a:pPr marL="228600" lvl="1" indent="-228600" algn="l" defTabSz="1200150">
            <a:lnSpc>
              <a:spcPct val="90000"/>
            </a:lnSpc>
            <a:spcBef>
              <a:spcPct val="0"/>
            </a:spcBef>
            <a:spcAft>
              <a:spcPct val="15000"/>
            </a:spcAft>
            <a:buChar char="•"/>
          </a:pPr>
          <a:r>
            <a:rPr lang="en-US" sz="2700" i="0" kern="1200"/>
            <a:t>VirtualProtect</a:t>
          </a:r>
          <a:endParaRPr lang="en-US" sz="2700" kern="1200"/>
        </a:p>
        <a:p>
          <a:pPr marL="228600" lvl="1" indent="-228600" algn="l" defTabSz="1200150">
            <a:lnSpc>
              <a:spcPct val="90000"/>
            </a:lnSpc>
            <a:spcBef>
              <a:spcPct val="0"/>
            </a:spcBef>
            <a:spcAft>
              <a:spcPct val="15000"/>
            </a:spcAft>
            <a:buChar char="•"/>
          </a:pPr>
          <a:r>
            <a:rPr lang="en-US" sz="2700" kern="1200"/>
            <a:t>CreateThread</a:t>
          </a:r>
        </a:p>
      </dsp:txBody>
      <dsp:txXfrm>
        <a:off x="0" y="2985755"/>
        <a:ext cx="6666833" cy="2466450"/>
      </dsp:txXfrm>
    </dsp:sp>
    <dsp:sp modelId="{290DEF73-F6E2-4A4E-A8F6-6DC6882A5782}">
      <dsp:nvSpPr>
        <dsp:cNvPr id="0" name=""/>
        <dsp:cNvSpPr/>
      </dsp:nvSpPr>
      <dsp:spPr>
        <a:xfrm>
          <a:off x="333341" y="2587234"/>
          <a:ext cx="4666783" cy="7970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00150">
            <a:lnSpc>
              <a:spcPct val="90000"/>
            </a:lnSpc>
            <a:spcBef>
              <a:spcPct val="0"/>
            </a:spcBef>
            <a:spcAft>
              <a:spcPct val="35000"/>
            </a:spcAft>
            <a:buNone/>
          </a:pPr>
          <a:r>
            <a:rPr lang="en-US" sz="2700" i="0" kern="1200"/>
            <a:t>API calls</a:t>
          </a:r>
          <a:endParaRPr lang="en-US" sz="2700" kern="1200"/>
        </a:p>
      </dsp:txBody>
      <dsp:txXfrm>
        <a:off x="372249" y="2626142"/>
        <a:ext cx="4588967" cy="719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CFB27-8EE7-40E8-9D6C-A7A172E542FC}">
      <dsp:nvSpPr>
        <dsp:cNvPr id="0" name=""/>
        <dsp:cNvSpPr/>
      </dsp:nvSpPr>
      <dsp:spPr>
        <a:xfrm>
          <a:off x="0" y="352309"/>
          <a:ext cx="6666833" cy="71954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Monitor Process Behavior</a:t>
          </a:r>
        </a:p>
      </dsp:txBody>
      <dsp:txXfrm>
        <a:off x="35125" y="387434"/>
        <a:ext cx="6596583" cy="649299"/>
      </dsp:txXfrm>
    </dsp:sp>
    <dsp:sp modelId="{6BB5FB90-449F-4EC4-83DB-62B0149AF5B7}">
      <dsp:nvSpPr>
        <dsp:cNvPr id="0" name=""/>
        <dsp:cNvSpPr/>
      </dsp:nvSpPr>
      <dsp:spPr>
        <a:xfrm>
          <a:off x="0" y="1158259"/>
          <a:ext cx="6666833" cy="719549"/>
        </a:xfrm>
        <a:prstGeom prst="roundRect">
          <a:avLst/>
        </a:prstGeom>
        <a:gradFill rotWithShape="0">
          <a:gsLst>
            <a:gs pos="0">
              <a:schemeClr val="accent5">
                <a:hueOff val="856396"/>
                <a:satOff val="-19613"/>
                <a:lumOff val="2824"/>
                <a:alphaOff val="0"/>
                <a:satMod val="103000"/>
                <a:lumMod val="102000"/>
                <a:tint val="94000"/>
              </a:schemeClr>
            </a:gs>
            <a:gs pos="50000">
              <a:schemeClr val="accent5">
                <a:hueOff val="856396"/>
                <a:satOff val="-19613"/>
                <a:lumOff val="2824"/>
                <a:alphaOff val="0"/>
                <a:satMod val="110000"/>
                <a:lumMod val="100000"/>
                <a:shade val="100000"/>
              </a:schemeClr>
            </a:gs>
            <a:gs pos="100000">
              <a:schemeClr val="accent5">
                <a:hueOff val="856396"/>
                <a:satOff val="-19613"/>
                <a:lumOff val="2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Memory Analysis</a:t>
          </a:r>
        </a:p>
      </dsp:txBody>
      <dsp:txXfrm>
        <a:off x="35125" y="1193384"/>
        <a:ext cx="6596583" cy="649299"/>
      </dsp:txXfrm>
    </dsp:sp>
    <dsp:sp modelId="{2024B795-61E2-4B1E-B766-7CB1F786609D}">
      <dsp:nvSpPr>
        <dsp:cNvPr id="0" name=""/>
        <dsp:cNvSpPr/>
      </dsp:nvSpPr>
      <dsp:spPr>
        <a:xfrm>
          <a:off x="0" y="1964209"/>
          <a:ext cx="6666833" cy="719549"/>
        </a:xfrm>
        <a:prstGeom prst="roundRect">
          <a:avLst/>
        </a:prstGeom>
        <a:gradFill rotWithShape="0">
          <a:gsLst>
            <a:gs pos="0">
              <a:schemeClr val="accent5">
                <a:hueOff val="1712793"/>
                <a:satOff val="-39226"/>
                <a:lumOff val="5647"/>
                <a:alphaOff val="0"/>
                <a:satMod val="103000"/>
                <a:lumMod val="102000"/>
                <a:tint val="94000"/>
              </a:schemeClr>
            </a:gs>
            <a:gs pos="50000">
              <a:schemeClr val="accent5">
                <a:hueOff val="1712793"/>
                <a:satOff val="-39226"/>
                <a:lumOff val="5647"/>
                <a:alphaOff val="0"/>
                <a:satMod val="110000"/>
                <a:lumMod val="100000"/>
                <a:shade val="100000"/>
              </a:schemeClr>
            </a:gs>
            <a:gs pos="100000">
              <a:schemeClr val="accent5">
                <a:hueOff val="1712793"/>
                <a:satOff val="-39226"/>
                <a:lumOff val="56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API Monitoring</a:t>
          </a:r>
        </a:p>
      </dsp:txBody>
      <dsp:txXfrm>
        <a:off x="35125" y="1999334"/>
        <a:ext cx="6596583" cy="649299"/>
      </dsp:txXfrm>
    </dsp:sp>
    <dsp:sp modelId="{7E73157A-7C6C-4815-BE2B-7D77E1FE8292}">
      <dsp:nvSpPr>
        <dsp:cNvPr id="0" name=""/>
        <dsp:cNvSpPr/>
      </dsp:nvSpPr>
      <dsp:spPr>
        <a:xfrm>
          <a:off x="0" y="2770159"/>
          <a:ext cx="6666833" cy="719549"/>
        </a:xfrm>
        <a:prstGeom prst="roundRect">
          <a:avLst/>
        </a:prstGeom>
        <a:gradFill rotWithShape="0">
          <a:gsLst>
            <a:gs pos="0">
              <a:schemeClr val="accent5">
                <a:hueOff val="2569189"/>
                <a:satOff val="-58838"/>
                <a:lumOff val="8471"/>
                <a:alphaOff val="0"/>
                <a:satMod val="103000"/>
                <a:lumMod val="102000"/>
                <a:tint val="94000"/>
              </a:schemeClr>
            </a:gs>
            <a:gs pos="50000">
              <a:schemeClr val="accent5">
                <a:hueOff val="2569189"/>
                <a:satOff val="-58838"/>
                <a:lumOff val="8471"/>
                <a:alphaOff val="0"/>
                <a:satMod val="110000"/>
                <a:lumMod val="100000"/>
                <a:shade val="100000"/>
              </a:schemeClr>
            </a:gs>
            <a:gs pos="100000">
              <a:schemeClr val="accent5">
                <a:hueOff val="2569189"/>
                <a:satOff val="-58838"/>
                <a:lumOff val="8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Check memory protection</a:t>
          </a:r>
        </a:p>
      </dsp:txBody>
      <dsp:txXfrm>
        <a:off x="35125" y="2805284"/>
        <a:ext cx="6596583" cy="649299"/>
      </dsp:txXfrm>
    </dsp:sp>
    <dsp:sp modelId="{0D056D8E-14DF-4529-8FB5-E60763966DFE}">
      <dsp:nvSpPr>
        <dsp:cNvPr id="0" name=""/>
        <dsp:cNvSpPr/>
      </dsp:nvSpPr>
      <dsp:spPr>
        <a:xfrm>
          <a:off x="0" y="3576109"/>
          <a:ext cx="6666833" cy="719549"/>
        </a:xfrm>
        <a:prstGeom prst="roundRect">
          <a:avLst/>
        </a:prstGeom>
        <a:gradFill rotWithShape="0">
          <a:gsLst>
            <a:gs pos="0">
              <a:schemeClr val="accent5">
                <a:hueOff val="3425585"/>
                <a:satOff val="-78451"/>
                <a:lumOff val="11294"/>
                <a:alphaOff val="0"/>
                <a:satMod val="103000"/>
                <a:lumMod val="102000"/>
                <a:tint val="94000"/>
              </a:schemeClr>
            </a:gs>
            <a:gs pos="50000">
              <a:schemeClr val="accent5">
                <a:hueOff val="3425585"/>
                <a:satOff val="-78451"/>
                <a:lumOff val="11294"/>
                <a:alphaOff val="0"/>
                <a:satMod val="110000"/>
                <a:lumMod val="100000"/>
                <a:shade val="100000"/>
              </a:schemeClr>
            </a:gs>
            <a:gs pos="100000">
              <a:schemeClr val="accent5">
                <a:hueOff val="3425585"/>
                <a:satOff val="-78451"/>
                <a:lumOff val="11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Write or use signature-based detections</a:t>
          </a:r>
        </a:p>
      </dsp:txBody>
      <dsp:txXfrm>
        <a:off x="35125" y="3611234"/>
        <a:ext cx="6596583" cy="649299"/>
      </dsp:txXfrm>
    </dsp:sp>
    <dsp:sp modelId="{76C55279-1C78-441B-9629-B3987374F272}">
      <dsp:nvSpPr>
        <dsp:cNvPr id="0" name=""/>
        <dsp:cNvSpPr/>
      </dsp:nvSpPr>
      <dsp:spPr>
        <a:xfrm>
          <a:off x="0" y="4382060"/>
          <a:ext cx="6666833" cy="719549"/>
        </a:xfrm>
        <a:prstGeom prst="roundRect">
          <a:avLst/>
        </a:prstGeom>
        <a:gradFill rotWithShape="0">
          <a:gsLst>
            <a:gs pos="0">
              <a:schemeClr val="accent5">
                <a:hueOff val="4281982"/>
                <a:satOff val="-98064"/>
                <a:lumOff val="14118"/>
                <a:alphaOff val="0"/>
                <a:satMod val="103000"/>
                <a:lumMod val="102000"/>
                <a:tint val="94000"/>
              </a:schemeClr>
            </a:gs>
            <a:gs pos="50000">
              <a:schemeClr val="accent5">
                <a:hueOff val="4281982"/>
                <a:satOff val="-98064"/>
                <a:lumOff val="14118"/>
                <a:alphaOff val="0"/>
                <a:satMod val="110000"/>
                <a:lumMod val="100000"/>
                <a:shade val="100000"/>
              </a:schemeClr>
            </a:gs>
            <a:gs pos="100000">
              <a:schemeClr val="accent5">
                <a:hueOff val="4281982"/>
                <a:satOff val="-98064"/>
                <a:lumOff val="141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Look into heuristic analysis</a:t>
          </a:r>
        </a:p>
      </dsp:txBody>
      <dsp:txXfrm>
        <a:off x="35125" y="4417185"/>
        <a:ext cx="6596583"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0C083-2C2F-4EED-B8CA-E7D3CA79D9A7}">
      <dsp:nvSpPr>
        <dsp:cNvPr id="0" name=""/>
        <dsp:cNvSpPr/>
      </dsp:nvSpPr>
      <dsp:spPr>
        <a:xfrm>
          <a:off x="36" y="1713974"/>
          <a:ext cx="3532444" cy="80408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User Space</a:t>
          </a:r>
        </a:p>
      </dsp:txBody>
      <dsp:txXfrm>
        <a:off x="36" y="1713974"/>
        <a:ext cx="3532444" cy="804088"/>
      </dsp:txXfrm>
    </dsp:sp>
    <dsp:sp modelId="{13BDED67-77C3-4567-9ACB-AFF660441B99}">
      <dsp:nvSpPr>
        <dsp:cNvPr id="0" name=""/>
        <dsp:cNvSpPr/>
      </dsp:nvSpPr>
      <dsp:spPr>
        <a:xfrm>
          <a:off x="36" y="2518062"/>
          <a:ext cx="3532444" cy="20532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CreateRemoteThread</a:t>
          </a:r>
        </a:p>
        <a:p>
          <a:pPr marL="228600" lvl="1" indent="-228600" algn="l" defTabSz="977900">
            <a:lnSpc>
              <a:spcPct val="90000"/>
            </a:lnSpc>
            <a:spcBef>
              <a:spcPct val="0"/>
            </a:spcBef>
            <a:spcAft>
              <a:spcPct val="15000"/>
            </a:spcAft>
            <a:buChar char="•"/>
          </a:pPr>
          <a:r>
            <a:rPr lang="en-US" sz="2200" kern="1200"/>
            <a:t>WaitForSingleObjects</a:t>
          </a:r>
        </a:p>
        <a:p>
          <a:pPr marL="228600" lvl="1" indent="-228600" algn="l" defTabSz="977900">
            <a:lnSpc>
              <a:spcPct val="90000"/>
            </a:lnSpc>
            <a:spcBef>
              <a:spcPct val="0"/>
            </a:spcBef>
            <a:spcAft>
              <a:spcPct val="15000"/>
            </a:spcAft>
            <a:buChar char="•"/>
          </a:pPr>
          <a:r>
            <a:rPr lang="en-US" sz="2200" kern="1200"/>
            <a:t>WaitForMultipleObjectsEx</a:t>
          </a:r>
        </a:p>
        <a:p>
          <a:pPr marL="228600" lvl="1" indent="-228600" algn="l" defTabSz="977900">
            <a:lnSpc>
              <a:spcPct val="90000"/>
            </a:lnSpc>
            <a:spcBef>
              <a:spcPct val="0"/>
            </a:spcBef>
            <a:spcAft>
              <a:spcPct val="15000"/>
            </a:spcAft>
            <a:buChar char="•"/>
          </a:pPr>
          <a:r>
            <a:rPr lang="en-US" sz="2200" kern="1200"/>
            <a:t>Process32First</a:t>
          </a:r>
        </a:p>
        <a:p>
          <a:pPr marL="228600" lvl="1" indent="-228600" algn="l" defTabSz="977900">
            <a:lnSpc>
              <a:spcPct val="90000"/>
            </a:lnSpc>
            <a:spcBef>
              <a:spcPct val="0"/>
            </a:spcBef>
            <a:spcAft>
              <a:spcPct val="15000"/>
            </a:spcAft>
            <a:buChar char="•"/>
          </a:pPr>
          <a:r>
            <a:rPr lang="en-US" sz="2200" kern="1200"/>
            <a:t>Process32Next</a:t>
          </a:r>
        </a:p>
      </dsp:txBody>
      <dsp:txXfrm>
        <a:off x="36" y="2518062"/>
        <a:ext cx="3532444" cy="2053260"/>
      </dsp:txXfrm>
    </dsp:sp>
    <dsp:sp modelId="{F4F7414F-9D0E-410F-BC25-A19C22543CAC}">
      <dsp:nvSpPr>
        <dsp:cNvPr id="0" name=""/>
        <dsp:cNvSpPr/>
      </dsp:nvSpPr>
      <dsp:spPr>
        <a:xfrm>
          <a:off x="4027023" y="1713974"/>
          <a:ext cx="3532444" cy="804088"/>
        </a:xfrm>
        <a:prstGeom prst="rect">
          <a:avLst/>
        </a:prstGeom>
        <a:solidFill>
          <a:schemeClr val="accent2">
            <a:hueOff val="-9637105"/>
            <a:satOff val="-100000"/>
            <a:lumOff val="-12745"/>
            <a:alphaOff val="0"/>
          </a:schemeClr>
        </a:solidFill>
        <a:ln w="12700" cap="flat" cmpd="sng" algn="ctr">
          <a:solidFill>
            <a:schemeClr val="accent2">
              <a:hueOff val="-9637105"/>
              <a:satOff val="-100000"/>
              <a:lumOff val="-1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Kernel Space (Device Drivers)</a:t>
          </a:r>
        </a:p>
      </dsp:txBody>
      <dsp:txXfrm>
        <a:off x="4027023" y="1713974"/>
        <a:ext cx="3532444" cy="804088"/>
      </dsp:txXfrm>
    </dsp:sp>
    <dsp:sp modelId="{25F335EB-3A04-4541-925F-A628A65811A5}">
      <dsp:nvSpPr>
        <dsp:cNvPr id="0" name=""/>
        <dsp:cNvSpPr/>
      </dsp:nvSpPr>
      <dsp:spPr>
        <a:xfrm>
          <a:off x="4027023" y="2518062"/>
          <a:ext cx="3532444" cy="2053260"/>
        </a:xfrm>
        <a:prstGeom prst="rect">
          <a:avLst/>
        </a:prstGeom>
        <a:solidFill>
          <a:schemeClr val="accent2">
            <a:tint val="40000"/>
            <a:alpha val="90000"/>
            <a:hueOff val="-8925622"/>
            <a:satOff val="-3160"/>
            <a:lumOff val="-619"/>
            <a:alphaOff val="0"/>
          </a:schemeClr>
        </a:solidFill>
        <a:ln w="12700" cap="flat" cmpd="sng" algn="ctr">
          <a:solidFill>
            <a:schemeClr val="accent2">
              <a:tint val="40000"/>
              <a:alpha val="90000"/>
              <a:hueOff val="-8925622"/>
              <a:satOff val="-3160"/>
              <a:lumOff val="-6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KeInitializeApc</a:t>
          </a:r>
        </a:p>
        <a:p>
          <a:pPr marL="228600" lvl="1" indent="-228600" algn="l" defTabSz="977900">
            <a:lnSpc>
              <a:spcPct val="90000"/>
            </a:lnSpc>
            <a:spcBef>
              <a:spcPct val="0"/>
            </a:spcBef>
            <a:spcAft>
              <a:spcPct val="15000"/>
            </a:spcAft>
            <a:buChar char="•"/>
          </a:pPr>
          <a:r>
            <a:rPr lang="en-US" sz="2200" kern="1200"/>
            <a:t>KeInsertQueueApc</a:t>
          </a:r>
        </a:p>
      </dsp:txBody>
      <dsp:txXfrm>
        <a:off x="4027023" y="2518062"/>
        <a:ext cx="3532444" cy="205326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51B9E-0B5B-EF4A-90C3-F43D9096575A}"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AFE27-0AB9-2944-B4D5-87CB0BE14003}" type="slidenum">
              <a:rPr lang="en-US" smtClean="0"/>
              <a:t>‹#›</a:t>
            </a:fld>
            <a:endParaRPr lang="en-US"/>
          </a:p>
        </p:txBody>
      </p:sp>
    </p:spTree>
    <p:extLst>
      <p:ext uri="{BB962C8B-B14F-4D97-AF65-F5344CB8AC3E}">
        <p14:creationId xmlns:p14="http://schemas.microsoft.com/office/powerpoint/2010/main" val="3498595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FAFE27-0AB9-2944-B4D5-87CB0BE14003}" type="slidenum">
              <a:rPr lang="en-US" smtClean="0"/>
              <a:t>21</a:t>
            </a:fld>
            <a:endParaRPr lang="en-US"/>
          </a:p>
        </p:txBody>
      </p:sp>
    </p:spTree>
    <p:extLst>
      <p:ext uri="{BB962C8B-B14F-4D97-AF65-F5344CB8AC3E}">
        <p14:creationId xmlns:p14="http://schemas.microsoft.com/office/powerpoint/2010/main" val="86725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1396A3"/>
                </a:solidFill>
                <a:effectLst/>
                <a:latin typeface="Andale Mono" panose="020B0509000000000004" pitchFamily="49" charset="0"/>
              </a:rPr>
              <a:t>https://www.ired.team/offensive-security/code-injection-process-injection/reflective-dll-injection</a:t>
            </a:r>
          </a:p>
          <a:p>
            <a:endParaRPr lang="en-US"/>
          </a:p>
        </p:txBody>
      </p:sp>
      <p:sp>
        <p:nvSpPr>
          <p:cNvPr id="4" name="Slide Number Placeholder 3"/>
          <p:cNvSpPr>
            <a:spLocks noGrp="1"/>
          </p:cNvSpPr>
          <p:nvPr>
            <p:ph type="sldNum" sz="quarter" idx="5"/>
          </p:nvPr>
        </p:nvSpPr>
        <p:spPr/>
        <p:txBody>
          <a:bodyPr/>
          <a:lstStyle/>
          <a:p>
            <a:fld id="{EAFAFE27-0AB9-2944-B4D5-87CB0BE14003}" type="slidenum">
              <a:rPr lang="en-US" smtClean="0"/>
              <a:t>22</a:t>
            </a:fld>
            <a:endParaRPr lang="en-US"/>
          </a:p>
        </p:txBody>
      </p:sp>
    </p:spTree>
    <p:extLst>
      <p:ext uri="{BB962C8B-B14F-4D97-AF65-F5344CB8AC3E}">
        <p14:creationId xmlns:p14="http://schemas.microsoft.com/office/powerpoint/2010/main" val="1934316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0.png"/><Relationship Id="rId7"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1.png"/><Relationship Id="rId9" Type="http://schemas.openxmlformats.org/officeDocument/2006/relationships/image" Target="../media/image2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png"/><Relationship Id="rId7" Type="http://schemas.openxmlformats.org/officeDocument/2006/relationships/image" Target="../media/image35.emf"/><Relationship Id="rId2" Type="http://schemas.openxmlformats.org/officeDocument/2006/relationships/image" Target="../media/image31.jpeg"/><Relationship Id="rId1" Type="http://schemas.openxmlformats.org/officeDocument/2006/relationships/slideMaster" Target="../slideMasters/slideMaster1.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png"/><Relationship Id="rId9" Type="http://schemas.openxmlformats.org/officeDocument/2006/relationships/image" Target="../media/image3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_GenGr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C3CBC-CF4E-AEDF-A43A-DA8A2F9552BB}"/>
              </a:ext>
            </a:extLst>
          </p:cNvPr>
          <p:cNvSpPr/>
          <p:nvPr userDrawn="1"/>
        </p:nvSpPr>
        <p:spPr>
          <a:xfrm>
            <a:off x="0" y="0"/>
            <a:ext cx="12192000" cy="6858000"/>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14179"/>
            <a:ext cx="8199120" cy="1020763"/>
          </a:xfrm>
        </p:spPr>
        <p:txBody>
          <a:bodyPr anchor="b">
            <a:normAutofit/>
          </a:bodyPr>
          <a:lstStyle>
            <a:lvl1pPr algn="l">
              <a:defRPr sz="44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3984317"/>
            <a:ext cx="8199120" cy="451802"/>
          </a:xfrm>
        </p:spPr>
        <p:txBody>
          <a:bodyPr>
            <a:norm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pic>
        <p:nvPicPr>
          <p:cNvPr id="5" name="Picture 4">
            <a:extLst>
              <a:ext uri="{FF2B5EF4-FFF2-40B4-BE49-F238E27FC236}">
                <a16:creationId xmlns:a16="http://schemas.microsoft.com/office/drawing/2014/main" id="{50CA43E6-E875-F945-683D-9CB4282C1680}"/>
              </a:ext>
            </a:extLst>
          </p:cNvPr>
          <p:cNvPicPr>
            <a:picLocks noChangeAspect="1"/>
          </p:cNvPicPr>
          <p:nvPr userDrawn="1"/>
        </p:nvPicPr>
        <p:blipFill>
          <a:blip r:embed="rId2"/>
          <a:srcRect/>
          <a:stretch/>
        </p:blipFill>
        <p:spPr>
          <a:xfrm>
            <a:off x="711199" y="2082334"/>
            <a:ext cx="4876799" cy="650240"/>
          </a:xfrm>
          <a:prstGeom prst="rect">
            <a:avLst/>
          </a:prstGeom>
        </p:spPr>
      </p:pic>
      <p:pic>
        <p:nvPicPr>
          <p:cNvPr id="7" name="Picture 6">
            <a:extLst>
              <a:ext uri="{FF2B5EF4-FFF2-40B4-BE49-F238E27FC236}">
                <a16:creationId xmlns:a16="http://schemas.microsoft.com/office/drawing/2014/main" id="{7FFB390C-5305-240E-8767-3FEFEA994DDD}"/>
              </a:ext>
            </a:extLst>
          </p:cNvPr>
          <p:cNvPicPr>
            <a:picLocks noChangeAspect="1"/>
          </p:cNvPicPr>
          <p:nvPr userDrawn="1"/>
        </p:nvPicPr>
        <p:blipFill rotWithShape="1">
          <a:blip r:embed="rId3"/>
          <a:srcRect r="38967"/>
          <a:stretch/>
        </p:blipFill>
        <p:spPr>
          <a:xfrm>
            <a:off x="8257701" y="205901"/>
            <a:ext cx="3934299" cy="6446198"/>
          </a:xfrm>
          <a:prstGeom prst="rect">
            <a:avLst/>
          </a:prstGeom>
        </p:spPr>
      </p:pic>
    </p:spTree>
    <p:extLst>
      <p:ext uri="{BB962C8B-B14F-4D97-AF65-F5344CB8AC3E}">
        <p14:creationId xmlns:p14="http://schemas.microsoft.com/office/powerpoint/2010/main" val="466736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80447C-E496-2065-5378-D4443914B6CF}"/>
              </a:ext>
            </a:extLst>
          </p:cNvPr>
          <p:cNvSpPr/>
          <p:nvPr userDrawn="1"/>
        </p:nvSpPr>
        <p:spPr>
          <a:xfrm>
            <a:off x="-14288" y="-57148"/>
            <a:ext cx="12206288" cy="698658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9B5E0-D343-7CAA-6F80-74000A6FEF2A}"/>
              </a:ext>
            </a:extLst>
          </p:cNvPr>
          <p:cNvSpPr>
            <a:spLocks noGrp="1"/>
          </p:cNvSpPr>
          <p:nvPr>
            <p:ph type="title"/>
          </p:nvPr>
        </p:nvSpPr>
        <p:spPr>
          <a:xfrm>
            <a:off x="838200" y="3044666"/>
            <a:ext cx="10515600" cy="1426369"/>
          </a:xfrm>
        </p:spPr>
        <p:txBody>
          <a:bodyPr anchor="b">
            <a:normAutofit/>
          </a:bodyPr>
          <a:lstStyle>
            <a:lvl1pPr algn="ctr">
              <a:defRPr sz="4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9" name="Picture 8" descr="A green smiley face with eye patch&#10;&#10;Description automatically generated">
            <a:extLst>
              <a:ext uri="{FF2B5EF4-FFF2-40B4-BE49-F238E27FC236}">
                <a16:creationId xmlns:a16="http://schemas.microsoft.com/office/drawing/2014/main" id="{6747B4BF-B686-7082-DD09-DB6C4243C289}"/>
              </a:ext>
            </a:extLst>
          </p:cNvPr>
          <p:cNvPicPr>
            <a:picLocks noChangeAspect="1"/>
          </p:cNvPicPr>
          <p:nvPr userDrawn="1"/>
        </p:nvPicPr>
        <p:blipFill>
          <a:blip r:embed="rId2"/>
          <a:stretch>
            <a:fillRect/>
          </a:stretch>
        </p:blipFill>
        <p:spPr>
          <a:xfrm>
            <a:off x="5535454" y="1361440"/>
            <a:ext cx="1121092" cy="1121092"/>
          </a:xfrm>
          <a:prstGeom prst="rect">
            <a:avLst/>
          </a:prstGeom>
        </p:spPr>
      </p:pic>
      <p:cxnSp>
        <p:nvCxnSpPr>
          <p:cNvPr id="11" name="Straight Connector 10">
            <a:extLst>
              <a:ext uri="{FF2B5EF4-FFF2-40B4-BE49-F238E27FC236}">
                <a16:creationId xmlns:a16="http://schemas.microsoft.com/office/drawing/2014/main" id="{B18ECF89-61D0-4241-23B9-C3DAFEEC0068}"/>
              </a:ext>
            </a:extLst>
          </p:cNvPr>
          <p:cNvCxnSpPr>
            <a:cxnSpLocks/>
          </p:cNvCxnSpPr>
          <p:nvPr userDrawn="1"/>
        </p:nvCxnSpPr>
        <p:spPr>
          <a:xfrm>
            <a:off x="838200" y="4528503"/>
            <a:ext cx="10515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0729330-C264-E25B-5838-97030F458DBD}"/>
              </a:ext>
            </a:extLst>
          </p:cNvPr>
          <p:cNvSpPr>
            <a:spLocks noGrp="1"/>
          </p:cNvSpPr>
          <p:nvPr>
            <p:ph type="body" idx="1"/>
          </p:nvPr>
        </p:nvSpPr>
        <p:spPr>
          <a:xfrm>
            <a:off x="838200" y="4632327"/>
            <a:ext cx="10515600" cy="785177"/>
          </a:xfrm>
        </p:spPr>
        <p:txBody>
          <a:bodyPr/>
          <a:lstStyle>
            <a:lvl1pPr marL="0" indent="0" algn="ctr">
              <a:buNone/>
              <a:defRPr sz="2400" b="0" i="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2459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80447C-E496-2065-5378-D4443914B6CF}"/>
              </a:ext>
            </a:extLst>
          </p:cNvPr>
          <p:cNvSpPr/>
          <p:nvPr userDrawn="1"/>
        </p:nvSpPr>
        <p:spPr>
          <a:xfrm>
            <a:off x="-14288" y="-57148"/>
            <a:ext cx="12206288" cy="69865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9B5E0-D343-7CAA-6F80-74000A6FEF2A}"/>
              </a:ext>
            </a:extLst>
          </p:cNvPr>
          <p:cNvSpPr>
            <a:spLocks noGrp="1"/>
          </p:cNvSpPr>
          <p:nvPr>
            <p:ph type="title"/>
          </p:nvPr>
        </p:nvSpPr>
        <p:spPr>
          <a:xfrm>
            <a:off x="838200" y="3044666"/>
            <a:ext cx="10515600" cy="1426369"/>
          </a:xfrm>
        </p:spPr>
        <p:txBody>
          <a:bodyPr anchor="b">
            <a:normAutofit/>
          </a:bodyPr>
          <a:lstStyle>
            <a:lvl1pPr algn="ctr">
              <a:defRPr sz="4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9" name="Picture 8" descr="A green smiley face with eye patch&#10;&#10;Description automatically generated">
            <a:extLst>
              <a:ext uri="{FF2B5EF4-FFF2-40B4-BE49-F238E27FC236}">
                <a16:creationId xmlns:a16="http://schemas.microsoft.com/office/drawing/2014/main" id="{6747B4BF-B686-7082-DD09-DB6C4243C289}"/>
              </a:ext>
            </a:extLst>
          </p:cNvPr>
          <p:cNvPicPr>
            <a:picLocks noChangeAspect="1"/>
          </p:cNvPicPr>
          <p:nvPr userDrawn="1"/>
        </p:nvPicPr>
        <p:blipFill>
          <a:blip r:embed="rId2"/>
          <a:stretch>
            <a:fillRect/>
          </a:stretch>
        </p:blipFill>
        <p:spPr>
          <a:xfrm>
            <a:off x="5535454" y="1361440"/>
            <a:ext cx="1121092" cy="1121092"/>
          </a:xfrm>
          <a:prstGeom prst="rect">
            <a:avLst/>
          </a:prstGeom>
        </p:spPr>
      </p:pic>
      <p:cxnSp>
        <p:nvCxnSpPr>
          <p:cNvPr id="11" name="Straight Connector 10">
            <a:extLst>
              <a:ext uri="{FF2B5EF4-FFF2-40B4-BE49-F238E27FC236}">
                <a16:creationId xmlns:a16="http://schemas.microsoft.com/office/drawing/2014/main" id="{B18ECF89-61D0-4241-23B9-C3DAFEEC0068}"/>
              </a:ext>
            </a:extLst>
          </p:cNvPr>
          <p:cNvCxnSpPr>
            <a:cxnSpLocks/>
          </p:cNvCxnSpPr>
          <p:nvPr userDrawn="1"/>
        </p:nvCxnSpPr>
        <p:spPr>
          <a:xfrm>
            <a:off x="838200" y="4528503"/>
            <a:ext cx="10515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0729330-C264-E25B-5838-97030F458DBD}"/>
              </a:ext>
            </a:extLst>
          </p:cNvPr>
          <p:cNvSpPr>
            <a:spLocks noGrp="1"/>
          </p:cNvSpPr>
          <p:nvPr>
            <p:ph type="body" idx="1"/>
          </p:nvPr>
        </p:nvSpPr>
        <p:spPr>
          <a:xfrm>
            <a:off x="838200" y="4632327"/>
            <a:ext cx="10515600" cy="785177"/>
          </a:xfrm>
        </p:spPr>
        <p:txBody>
          <a:bodyPr/>
          <a:lstStyle>
            <a:lvl1pPr marL="0" indent="0" algn="ctr">
              <a:buNone/>
              <a:defRPr sz="24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51660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Black Texture">
    <p:spTree>
      <p:nvGrpSpPr>
        <p:cNvPr id="1" name=""/>
        <p:cNvGrpSpPr/>
        <p:nvPr/>
      </p:nvGrpSpPr>
      <p:grpSpPr>
        <a:xfrm>
          <a:off x="0" y="0"/>
          <a:ext cx="0" cy="0"/>
          <a:chOff x="0" y="0"/>
          <a:chExt cx="0" cy="0"/>
        </a:xfrm>
      </p:grpSpPr>
      <p:pic>
        <p:nvPicPr>
          <p:cNvPr id="6" name="Picture 5" descr="A close-up of a circuit board&#10;&#10;Description automatically generated">
            <a:extLst>
              <a:ext uri="{FF2B5EF4-FFF2-40B4-BE49-F238E27FC236}">
                <a16:creationId xmlns:a16="http://schemas.microsoft.com/office/drawing/2014/main" id="{75BECBFB-886C-F8AF-9F22-67EA5FEBDB42}"/>
              </a:ext>
            </a:extLst>
          </p:cNvPr>
          <p:cNvPicPr>
            <a:picLocks noChangeAspect="1"/>
          </p:cNvPicPr>
          <p:nvPr userDrawn="1"/>
        </p:nvPicPr>
        <p:blipFill rotWithShape="1">
          <a:blip r:embed="rId2"/>
          <a:srcRect t="38308" b="5048"/>
          <a:stretch/>
        </p:blipFill>
        <p:spPr>
          <a:xfrm rot="10800000">
            <a:off x="-2" y="-14294"/>
            <a:ext cx="12191999" cy="6872293"/>
          </a:xfrm>
          <a:prstGeom prst="rect">
            <a:avLst/>
          </a:prstGeom>
        </p:spPr>
      </p:pic>
      <p:sp>
        <p:nvSpPr>
          <p:cNvPr id="7" name="Rectangle 6">
            <a:extLst>
              <a:ext uri="{FF2B5EF4-FFF2-40B4-BE49-F238E27FC236}">
                <a16:creationId xmlns:a16="http://schemas.microsoft.com/office/drawing/2014/main" id="{C580447C-E496-2065-5378-D4443914B6CF}"/>
              </a:ext>
            </a:extLst>
          </p:cNvPr>
          <p:cNvSpPr/>
          <p:nvPr userDrawn="1"/>
        </p:nvSpPr>
        <p:spPr>
          <a:xfrm>
            <a:off x="-14290" y="-69861"/>
            <a:ext cx="12206290" cy="6942150"/>
          </a:xfrm>
          <a:prstGeom prst="rect">
            <a:avLst/>
          </a:prstGeom>
          <a:solidFill>
            <a:schemeClr val="tx1">
              <a:alpha val="8828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9B5E0-D343-7CAA-6F80-74000A6FEF2A}"/>
              </a:ext>
            </a:extLst>
          </p:cNvPr>
          <p:cNvSpPr>
            <a:spLocks noGrp="1"/>
          </p:cNvSpPr>
          <p:nvPr>
            <p:ph type="title"/>
          </p:nvPr>
        </p:nvSpPr>
        <p:spPr>
          <a:xfrm>
            <a:off x="838200" y="3044666"/>
            <a:ext cx="10515600" cy="1426369"/>
          </a:xfrm>
        </p:spPr>
        <p:txBody>
          <a:bodyPr anchor="b">
            <a:normAutofit/>
          </a:bodyPr>
          <a:lstStyle>
            <a:lvl1pPr algn="ctr">
              <a:defRPr sz="4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9A1A7283-C5E9-4B62-6B7C-C6C7AF29A00C}"/>
              </a:ext>
            </a:extLst>
          </p:cNvPr>
          <p:cNvSpPr>
            <a:spLocks noGrp="1"/>
          </p:cNvSpPr>
          <p:nvPr>
            <p:ph type="body" idx="1"/>
          </p:nvPr>
        </p:nvSpPr>
        <p:spPr>
          <a:xfrm>
            <a:off x="838200" y="4632327"/>
            <a:ext cx="10515600" cy="785177"/>
          </a:xfrm>
        </p:spPr>
        <p:txBody>
          <a:bodyPr/>
          <a:lstStyle>
            <a:lvl1pPr marL="0" indent="0" algn="ctr">
              <a:buNone/>
              <a:defRPr sz="24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descr="A green smiley face with eye patch&#10;&#10;Description automatically generated">
            <a:extLst>
              <a:ext uri="{FF2B5EF4-FFF2-40B4-BE49-F238E27FC236}">
                <a16:creationId xmlns:a16="http://schemas.microsoft.com/office/drawing/2014/main" id="{6747B4BF-B686-7082-DD09-DB6C4243C289}"/>
              </a:ext>
            </a:extLst>
          </p:cNvPr>
          <p:cNvPicPr>
            <a:picLocks noChangeAspect="1"/>
          </p:cNvPicPr>
          <p:nvPr userDrawn="1"/>
        </p:nvPicPr>
        <p:blipFill>
          <a:blip r:embed="rId3"/>
          <a:stretch>
            <a:fillRect/>
          </a:stretch>
        </p:blipFill>
        <p:spPr>
          <a:xfrm>
            <a:off x="5535454" y="1361440"/>
            <a:ext cx="1121092" cy="1121092"/>
          </a:xfrm>
          <a:prstGeom prst="rect">
            <a:avLst/>
          </a:prstGeom>
        </p:spPr>
      </p:pic>
      <p:cxnSp>
        <p:nvCxnSpPr>
          <p:cNvPr id="11" name="Straight Connector 10">
            <a:extLst>
              <a:ext uri="{FF2B5EF4-FFF2-40B4-BE49-F238E27FC236}">
                <a16:creationId xmlns:a16="http://schemas.microsoft.com/office/drawing/2014/main" id="{B18ECF89-61D0-4241-23B9-C3DAFEEC0068}"/>
              </a:ext>
            </a:extLst>
          </p:cNvPr>
          <p:cNvCxnSpPr>
            <a:cxnSpLocks/>
          </p:cNvCxnSpPr>
          <p:nvPr userDrawn="1"/>
        </p:nvCxnSpPr>
        <p:spPr>
          <a:xfrm>
            <a:off x="838200" y="4528503"/>
            <a:ext cx="10515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232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B5E0-D343-7CAA-6F80-74000A6FEF2A}"/>
              </a:ext>
            </a:extLst>
          </p:cNvPr>
          <p:cNvSpPr>
            <a:spLocks noGrp="1"/>
          </p:cNvSpPr>
          <p:nvPr>
            <p:ph type="title"/>
          </p:nvPr>
        </p:nvSpPr>
        <p:spPr>
          <a:xfrm>
            <a:off x="838200" y="3044666"/>
            <a:ext cx="10515600" cy="1426369"/>
          </a:xfrm>
        </p:spPr>
        <p:txBody>
          <a:bodyPr anchor="b">
            <a:normAutofit/>
          </a:bodyPr>
          <a:lstStyle>
            <a:lvl1pPr algn="ctr">
              <a:defRPr sz="4000" b="1"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9A1A7283-C5E9-4B62-6B7C-C6C7AF29A00C}"/>
              </a:ext>
            </a:extLst>
          </p:cNvPr>
          <p:cNvSpPr>
            <a:spLocks noGrp="1"/>
          </p:cNvSpPr>
          <p:nvPr>
            <p:ph type="body" idx="1"/>
          </p:nvPr>
        </p:nvSpPr>
        <p:spPr>
          <a:xfrm>
            <a:off x="838200" y="4589463"/>
            <a:ext cx="10515600" cy="785177"/>
          </a:xfrm>
        </p:spPr>
        <p:txBody>
          <a:bodyPr/>
          <a:lstStyle>
            <a:lvl1pPr marL="0" indent="0" algn="ctr">
              <a:buNone/>
              <a:defRPr sz="24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descr="A green smiley face with eye patch&#10;&#10;Description automatically generated">
            <a:extLst>
              <a:ext uri="{FF2B5EF4-FFF2-40B4-BE49-F238E27FC236}">
                <a16:creationId xmlns:a16="http://schemas.microsoft.com/office/drawing/2014/main" id="{6747B4BF-B686-7082-DD09-DB6C4243C289}"/>
              </a:ext>
            </a:extLst>
          </p:cNvPr>
          <p:cNvPicPr>
            <a:picLocks noChangeAspect="1"/>
          </p:cNvPicPr>
          <p:nvPr userDrawn="1"/>
        </p:nvPicPr>
        <p:blipFill>
          <a:blip r:embed="rId2"/>
          <a:stretch>
            <a:fillRect/>
          </a:stretch>
        </p:blipFill>
        <p:spPr>
          <a:xfrm>
            <a:off x="5535454" y="1361440"/>
            <a:ext cx="1121092" cy="1121092"/>
          </a:xfrm>
          <a:prstGeom prst="rect">
            <a:avLst/>
          </a:prstGeom>
        </p:spPr>
      </p:pic>
      <p:cxnSp>
        <p:nvCxnSpPr>
          <p:cNvPr id="11" name="Straight Connector 10">
            <a:extLst>
              <a:ext uri="{FF2B5EF4-FFF2-40B4-BE49-F238E27FC236}">
                <a16:creationId xmlns:a16="http://schemas.microsoft.com/office/drawing/2014/main" id="{B18ECF89-61D0-4241-23B9-C3DAFEEC0068}"/>
              </a:ext>
            </a:extLst>
          </p:cNvPr>
          <p:cNvCxnSpPr>
            <a:cxnSpLocks/>
          </p:cNvCxnSpPr>
          <p:nvPr userDrawn="1"/>
        </p:nvCxnSpPr>
        <p:spPr>
          <a:xfrm>
            <a:off x="838200" y="4528503"/>
            <a:ext cx="105156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427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Footer">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AFAE38B4-AADC-F0E8-1AC1-52A0C0693AE0}"/>
              </a:ext>
            </a:extLst>
          </p:cNvPr>
          <p:cNvPicPr>
            <a:picLocks noChangeAspect="1"/>
          </p:cNvPicPr>
          <p:nvPr userDrawn="1"/>
        </p:nvPicPr>
        <p:blipFill>
          <a:blip r:embed="rId2"/>
          <a:stretch>
            <a:fillRect/>
          </a:stretch>
        </p:blipFill>
        <p:spPr>
          <a:xfrm>
            <a:off x="139699" y="6438476"/>
            <a:ext cx="2032000" cy="270933"/>
          </a:xfrm>
          <a:prstGeom prst="rect">
            <a:avLst/>
          </a:prstGeom>
        </p:spPr>
      </p:pic>
      <p:pic>
        <p:nvPicPr>
          <p:cNvPr id="6" name="Picture 5" descr="A green smiley face with eye patch&#10;&#10;Description automatically generated">
            <a:extLst>
              <a:ext uri="{FF2B5EF4-FFF2-40B4-BE49-F238E27FC236}">
                <a16:creationId xmlns:a16="http://schemas.microsoft.com/office/drawing/2014/main" id="{00A689B8-F3AD-8CFC-DC97-A7F31A927C3F}"/>
              </a:ext>
            </a:extLst>
          </p:cNvPr>
          <p:cNvPicPr>
            <a:picLocks noChangeAspect="1"/>
          </p:cNvPicPr>
          <p:nvPr userDrawn="1"/>
        </p:nvPicPr>
        <p:blipFill>
          <a:blip r:embed="rId3"/>
          <a:stretch>
            <a:fillRect/>
          </a:stretch>
        </p:blipFill>
        <p:spPr>
          <a:xfrm>
            <a:off x="11698607" y="6397095"/>
            <a:ext cx="353694" cy="353694"/>
          </a:xfrm>
          <a:prstGeom prst="rect">
            <a:avLst/>
          </a:prstGeom>
        </p:spPr>
      </p:pic>
      <p:sp>
        <p:nvSpPr>
          <p:cNvPr id="2" name="Title 1">
            <a:extLst>
              <a:ext uri="{FF2B5EF4-FFF2-40B4-BE49-F238E27FC236}">
                <a16:creationId xmlns:a16="http://schemas.microsoft.com/office/drawing/2014/main" id="{1E0D1081-612A-AC2C-4161-7FA38EDE0408}"/>
              </a:ext>
            </a:extLst>
          </p:cNvPr>
          <p:cNvSpPr>
            <a:spLocks noGrp="1"/>
          </p:cNvSpPr>
          <p:nvPr>
            <p:ph type="title"/>
          </p:nvPr>
        </p:nvSpPr>
        <p:spPr>
          <a:xfrm>
            <a:off x="497541" y="365125"/>
            <a:ext cx="11376212" cy="1325563"/>
          </a:xfrm>
        </p:spPr>
        <p:txBody>
          <a:bodyPr>
            <a:normAutofit/>
          </a:bodyPr>
          <a:lstStyle>
            <a:lvl1pPr>
              <a:defRPr sz="40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1BE1C65-00E9-6D4A-61E7-75530C1C903A}"/>
              </a:ext>
            </a:extLst>
          </p:cNvPr>
          <p:cNvSpPr>
            <a:spLocks noGrp="1"/>
          </p:cNvSpPr>
          <p:nvPr>
            <p:ph idx="1"/>
          </p:nvPr>
        </p:nvSpPr>
        <p:spPr>
          <a:xfrm>
            <a:off x="497541" y="1825625"/>
            <a:ext cx="11376212" cy="4351338"/>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0213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Footer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818EEF-C2DB-E8F6-ED14-FB936399B47F}"/>
              </a:ext>
            </a:extLst>
          </p:cNvPr>
          <p:cNvSpPr/>
          <p:nvPr userDrawn="1"/>
        </p:nvSpPr>
        <p:spPr>
          <a:xfrm>
            <a:off x="0" y="0"/>
            <a:ext cx="12192000" cy="122368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AFAE38B4-AADC-F0E8-1AC1-52A0C0693AE0}"/>
              </a:ext>
            </a:extLst>
          </p:cNvPr>
          <p:cNvPicPr>
            <a:picLocks noChangeAspect="1"/>
          </p:cNvPicPr>
          <p:nvPr userDrawn="1"/>
        </p:nvPicPr>
        <p:blipFill>
          <a:blip r:embed="rId2"/>
          <a:stretch>
            <a:fillRect/>
          </a:stretch>
        </p:blipFill>
        <p:spPr>
          <a:xfrm>
            <a:off x="139699" y="6438476"/>
            <a:ext cx="2032000" cy="270933"/>
          </a:xfrm>
          <a:prstGeom prst="rect">
            <a:avLst/>
          </a:prstGeom>
        </p:spPr>
      </p:pic>
      <p:pic>
        <p:nvPicPr>
          <p:cNvPr id="6" name="Picture 5" descr="A green smiley face with eye patch&#10;&#10;Description automatically generated">
            <a:extLst>
              <a:ext uri="{FF2B5EF4-FFF2-40B4-BE49-F238E27FC236}">
                <a16:creationId xmlns:a16="http://schemas.microsoft.com/office/drawing/2014/main" id="{00A689B8-F3AD-8CFC-DC97-A7F31A927C3F}"/>
              </a:ext>
            </a:extLst>
          </p:cNvPr>
          <p:cNvPicPr>
            <a:picLocks noChangeAspect="1"/>
          </p:cNvPicPr>
          <p:nvPr userDrawn="1"/>
        </p:nvPicPr>
        <p:blipFill>
          <a:blip r:embed="rId3"/>
          <a:stretch>
            <a:fillRect/>
          </a:stretch>
        </p:blipFill>
        <p:spPr>
          <a:xfrm>
            <a:off x="11698607" y="6397095"/>
            <a:ext cx="353694" cy="353694"/>
          </a:xfrm>
          <a:prstGeom prst="rect">
            <a:avLst/>
          </a:prstGeom>
        </p:spPr>
      </p:pic>
      <p:sp>
        <p:nvSpPr>
          <p:cNvPr id="2" name="Title 1">
            <a:extLst>
              <a:ext uri="{FF2B5EF4-FFF2-40B4-BE49-F238E27FC236}">
                <a16:creationId xmlns:a16="http://schemas.microsoft.com/office/drawing/2014/main" id="{1E0D1081-612A-AC2C-4161-7FA38EDE0408}"/>
              </a:ext>
            </a:extLst>
          </p:cNvPr>
          <p:cNvSpPr>
            <a:spLocks noGrp="1"/>
          </p:cNvSpPr>
          <p:nvPr>
            <p:ph type="title"/>
          </p:nvPr>
        </p:nvSpPr>
        <p:spPr>
          <a:xfrm>
            <a:off x="497541" y="18255"/>
            <a:ext cx="11376212" cy="1325563"/>
          </a:xfrm>
        </p:spPr>
        <p:txBody>
          <a:bodyPr>
            <a:normAutofit/>
          </a:bodyPr>
          <a:lstStyle>
            <a:lvl1pPr>
              <a:defRPr sz="4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1BE1C65-00E9-6D4A-61E7-75530C1C903A}"/>
              </a:ext>
            </a:extLst>
          </p:cNvPr>
          <p:cNvSpPr>
            <a:spLocks noGrp="1"/>
          </p:cNvSpPr>
          <p:nvPr>
            <p:ph idx="1"/>
          </p:nvPr>
        </p:nvSpPr>
        <p:spPr>
          <a:xfrm>
            <a:off x="497541" y="1825625"/>
            <a:ext cx="11376212" cy="4351338"/>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312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een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FBFBA0-761A-E0CF-4D26-83C64FA05798}"/>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een smiley face with eye patch&#10;&#10;Description automatically generated">
            <a:extLst>
              <a:ext uri="{FF2B5EF4-FFF2-40B4-BE49-F238E27FC236}">
                <a16:creationId xmlns:a16="http://schemas.microsoft.com/office/drawing/2014/main" id="{00A689B8-F3AD-8CFC-DC97-A7F31A927C3F}"/>
              </a:ext>
            </a:extLst>
          </p:cNvPr>
          <p:cNvPicPr>
            <a:picLocks noChangeAspect="1"/>
          </p:cNvPicPr>
          <p:nvPr userDrawn="1"/>
        </p:nvPicPr>
        <p:blipFill>
          <a:blip r:embed="rId2"/>
          <a:stretch>
            <a:fillRect/>
          </a:stretch>
        </p:blipFill>
        <p:spPr>
          <a:xfrm>
            <a:off x="11698607" y="6397095"/>
            <a:ext cx="353694" cy="353694"/>
          </a:xfrm>
          <a:prstGeom prst="rect">
            <a:avLst/>
          </a:prstGeom>
        </p:spPr>
      </p:pic>
      <p:pic>
        <p:nvPicPr>
          <p:cNvPr id="4" name="Picture 3">
            <a:extLst>
              <a:ext uri="{FF2B5EF4-FFF2-40B4-BE49-F238E27FC236}">
                <a16:creationId xmlns:a16="http://schemas.microsoft.com/office/drawing/2014/main" id="{59EB3EFC-421B-B183-73E2-9EDF82FBAE4F}"/>
              </a:ext>
            </a:extLst>
          </p:cNvPr>
          <p:cNvPicPr>
            <a:picLocks noChangeAspect="1"/>
          </p:cNvPicPr>
          <p:nvPr userDrawn="1"/>
        </p:nvPicPr>
        <p:blipFill>
          <a:blip r:embed="rId3"/>
          <a:srcRect/>
          <a:stretch/>
        </p:blipFill>
        <p:spPr>
          <a:xfrm>
            <a:off x="139699" y="6438475"/>
            <a:ext cx="2032000" cy="270933"/>
          </a:xfrm>
          <a:prstGeom prst="rect">
            <a:avLst/>
          </a:prstGeom>
        </p:spPr>
      </p:pic>
      <p:sp>
        <p:nvSpPr>
          <p:cNvPr id="3" name="Title 1">
            <a:extLst>
              <a:ext uri="{FF2B5EF4-FFF2-40B4-BE49-F238E27FC236}">
                <a16:creationId xmlns:a16="http://schemas.microsoft.com/office/drawing/2014/main" id="{A148EA20-371A-360D-DBD6-5D427EED70D8}"/>
              </a:ext>
            </a:extLst>
          </p:cNvPr>
          <p:cNvSpPr>
            <a:spLocks noGrp="1"/>
          </p:cNvSpPr>
          <p:nvPr>
            <p:ph type="title"/>
          </p:nvPr>
        </p:nvSpPr>
        <p:spPr>
          <a:xfrm>
            <a:off x="497541" y="365125"/>
            <a:ext cx="11376212" cy="1325563"/>
          </a:xfrm>
        </p:spPr>
        <p:txBody>
          <a:bodyPr>
            <a:normAutofit/>
          </a:bodyPr>
          <a:lstStyle>
            <a:lvl1pPr>
              <a:defRPr sz="4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F8F2CB4F-1D3D-9C05-E794-6E15D0A2E1CF}"/>
              </a:ext>
            </a:extLst>
          </p:cNvPr>
          <p:cNvSpPr>
            <a:spLocks noGrp="1"/>
          </p:cNvSpPr>
          <p:nvPr>
            <p:ph idx="1"/>
          </p:nvPr>
        </p:nvSpPr>
        <p:spPr>
          <a:xfrm>
            <a:off x="497541" y="1825625"/>
            <a:ext cx="11376212" cy="4351338"/>
          </a:xfr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334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FBFBA0-761A-E0CF-4D26-83C64FA05798}"/>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een smiley face with eye patch&#10;&#10;Description automatically generated">
            <a:extLst>
              <a:ext uri="{FF2B5EF4-FFF2-40B4-BE49-F238E27FC236}">
                <a16:creationId xmlns:a16="http://schemas.microsoft.com/office/drawing/2014/main" id="{00A689B8-F3AD-8CFC-DC97-A7F31A927C3F}"/>
              </a:ext>
            </a:extLst>
          </p:cNvPr>
          <p:cNvPicPr>
            <a:picLocks noChangeAspect="1"/>
          </p:cNvPicPr>
          <p:nvPr userDrawn="1"/>
        </p:nvPicPr>
        <p:blipFill>
          <a:blip r:embed="rId2"/>
          <a:stretch>
            <a:fillRect/>
          </a:stretch>
        </p:blipFill>
        <p:spPr>
          <a:xfrm>
            <a:off x="11698607" y="6397095"/>
            <a:ext cx="353694" cy="353694"/>
          </a:xfrm>
          <a:prstGeom prst="rect">
            <a:avLst/>
          </a:prstGeom>
        </p:spPr>
      </p:pic>
      <p:pic>
        <p:nvPicPr>
          <p:cNvPr id="4" name="Picture 3">
            <a:extLst>
              <a:ext uri="{FF2B5EF4-FFF2-40B4-BE49-F238E27FC236}">
                <a16:creationId xmlns:a16="http://schemas.microsoft.com/office/drawing/2014/main" id="{59EB3EFC-421B-B183-73E2-9EDF82FBAE4F}"/>
              </a:ext>
            </a:extLst>
          </p:cNvPr>
          <p:cNvPicPr>
            <a:picLocks noChangeAspect="1"/>
          </p:cNvPicPr>
          <p:nvPr userDrawn="1"/>
        </p:nvPicPr>
        <p:blipFill>
          <a:blip r:embed="rId3"/>
          <a:srcRect/>
          <a:stretch/>
        </p:blipFill>
        <p:spPr>
          <a:xfrm>
            <a:off x="139699" y="6438475"/>
            <a:ext cx="2032000" cy="270933"/>
          </a:xfrm>
          <a:prstGeom prst="rect">
            <a:avLst/>
          </a:prstGeom>
        </p:spPr>
      </p:pic>
      <p:sp>
        <p:nvSpPr>
          <p:cNvPr id="3" name="Title 1">
            <a:extLst>
              <a:ext uri="{FF2B5EF4-FFF2-40B4-BE49-F238E27FC236}">
                <a16:creationId xmlns:a16="http://schemas.microsoft.com/office/drawing/2014/main" id="{4F5C988E-62C4-73B1-D249-3D8EB2C3F7E8}"/>
              </a:ext>
            </a:extLst>
          </p:cNvPr>
          <p:cNvSpPr>
            <a:spLocks noGrp="1"/>
          </p:cNvSpPr>
          <p:nvPr>
            <p:ph type="title"/>
          </p:nvPr>
        </p:nvSpPr>
        <p:spPr>
          <a:xfrm>
            <a:off x="497541" y="365125"/>
            <a:ext cx="11376212" cy="1325563"/>
          </a:xfrm>
        </p:spPr>
        <p:txBody>
          <a:bodyPr>
            <a:normAutofit/>
          </a:bodyPr>
          <a:lstStyle>
            <a:lvl1pPr>
              <a:defRPr sz="4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69DFC333-F58E-C6BA-00ED-5D6662BFA594}"/>
              </a:ext>
            </a:extLst>
          </p:cNvPr>
          <p:cNvSpPr>
            <a:spLocks noGrp="1"/>
          </p:cNvSpPr>
          <p:nvPr>
            <p:ph idx="1"/>
          </p:nvPr>
        </p:nvSpPr>
        <p:spPr>
          <a:xfrm>
            <a:off x="497541" y="1825625"/>
            <a:ext cx="11376212" cy="4351338"/>
          </a:xfr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192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miley">
    <p:spTree>
      <p:nvGrpSpPr>
        <p:cNvPr id="1" name=""/>
        <p:cNvGrpSpPr/>
        <p:nvPr/>
      </p:nvGrpSpPr>
      <p:grpSpPr>
        <a:xfrm>
          <a:off x="0" y="0"/>
          <a:ext cx="0" cy="0"/>
          <a:chOff x="0" y="0"/>
          <a:chExt cx="0" cy="0"/>
        </a:xfrm>
      </p:grpSpPr>
      <p:pic>
        <p:nvPicPr>
          <p:cNvPr id="2" name="Picture 1" descr="A green smiley face with eye patch&#10;&#10;Description automatically generated">
            <a:extLst>
              <a:ext uri="{FF2B5EF4-FFF2-40B4-BE49-F238E27FC236}">
                <a16:creationId xmlns:a16="http://schemas.microsoft.com/office/drawing/2014/main" id="{62C617E3-1DDF-2F53-25DE-C3507FF64238}"/>
              </a:ext>
            </a:extLst>
          </p:cNvPr>
          <p:cNvPicPr>
            <a:picLocks noChangeAspect="1"/>
          </p:cNvPicPr>
          <p:nvPr userDrawn="1"/>
        </p:nvPicPr>
        <p:blipFill>
          <a:blip r:embed="rId2">
            <a:alphaModFix amt="11000"/>
          </a:blip>
          <a:stretch>
            <a:fillRect/>
          </a:stretch>
        </p:blipFill>
        <p:spPr>
          <a:xfrm>
            <a:off x="3286523" y="619523"/>
            <a:ext cx="5618954" cy="5618954"/>
          </a:xfrm>
          <a:prstGeom prst="rect">
            <a:avLst/>
          </a:prstGeom>
        </p:spPr>
      </p:pic>
      <p:sp>
        <p:nvSpPr>
          <p:cNvPr id="3" name="Title 1">
            <a:extLst>
              <a:ext uri="{FF2B5EF4-FFF2-40B4-BE49-F238E27FC236}">
                <a16:creationId xmlns:a16="http://schemas.microsoft.com/office/drawing/2014/main" id="{BC02C3A0-5EE2-BD5F-3FA4-A4EAD4A2B4AE}"/>
              </a:ext>
            </a:extLst>
          </p:cNvPr>
          <p:cNvSpPr>
            <a:spLocks noGrp="1"/>
          </p:cNvSpPr>
          <p:nvPr>
            <p:ph type="title"/>
          </p:nvPr>
        </p:nvSpPr>
        <p:spPr>
          <a:xfrm>
            <a:off x="497541" y="365125"/>
            <a:ext cx="11376212" cy="1325563"/>
          </a:xfrm>
        </p:spPr>
        <p:txBody>
          <a:bodyPr>
            <a:normAutofit/>
          </a:bodyPr>
          <a:lstStyle>
            <a:lvl1pPr>
              <a:defRPr sz="40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4" name="Content Placeholder 2">
            <a:extLst>
              <a:ext uri="{FF2B5EF4-FFF2-40B4-BE49-F238E27FC236}">
                <a16:creationId xmlns:a16="http://schemas.microsoft.com/office/drawing/2014/main" id="{F05181DA-D074-D7C3-119F-52C24774E36D}"/>
              </a:ext>
            </a:extLst>
          </p:cNvPr>
          <p:cNvSpPr>
            <a:spLocks noGrp="1"/>
          </p:cNvSpPr>
          <p:nvPr>
            <p:ph idx="1"/>
          </p:nvPr>
        </p:nvSpPr>
        <p:spPr>
          <a:xfrm>
            <a:off x="497541" y="1825625"/>
            <a:ext cx="11376212" cy="4351338"/>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3CC41E34-AEB5-F25F-DE1D-05C0ED834DBA}"/>
              </a:ext>
            </a:extLst>
          </p:cNvPr>
          <p:cNvPicPr>
            <a:picLocks noChangeAspect="1"/>
          </p:cNvPicPr>
          <p:nvPr userDrawn="1"/>
        </p:nvPicPr>
        <p:blipFill>
          <a:blip r:embed="rId3"/>
          <a:stretch>
            <a:fillRect/>
          </a:stretch>
        </p:blipFill>
        <p:spPr>
          <a:xfrm>
            <a:off x="139699" y="6438476"/>
            <a:ext cx="2032000" cy="270933"/>
          </a:xfrm>
          <a:prstGeom prst="rect">
            <a:avLst/>
          </a:prstGeom>
        </p:spPr>
      </p:pic>
    </p:spTree>
    <p:extLst>
      <p:ext uri="{BB962C8B-B14F-4D97-AF65-F5344CB8AC3E}">
        <p14:creationId xmlns:p14="http://schemas.microsoft.com/office/powerpoint/2010/main" val="2983359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Footer Image">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75455904-B60C-8613-7D0B-A4600AC5E3C9}"/>
              </a:ext>
            </a:extLst>
          </p:cNvPr>
          <p:cNvPicPr>
            <a:picLocks noChangeAspect="1"/>
          </p:cNvPicPr>
          <p:nvPr userDrawn="1"/>
        </p:nvPicPr>
        <p:blipFill>
          <a:blip r:embed="rId2"/>
          <a:stretch>
            <a:fillRect/>
          </a:stretch>
        </p:blipFill>
        <p:spPr>
          <a:xfrm>
            <a:off x="5531968" y="6464330"/>
            <a:ext cx="2032000" cy="270933"/>
          </a:xfrm>
          <a:prstGeom prst="rect">
            <a:avLst/>
          </a:prstGeom>
        </p:spPr>
      </p:pic>
      <p:pic>
        <p:nvPicPr>
          <p:cNvPr id="3" name="Picture 2" descr="A green smiley face with eye patch&#10;&#10;Description automatically generated">
            <a:extLst>
              <a:ext uri="{FF2B5EF4-FFF2-40B4-BE49-F238E27FC236}">
                <a16:creationId xmlns:a16="http://schemas.microsoft.com/office/drawing/2014/main" id="{F85AACBA-E39D-7852-17C7-F7C300890C4C}"/>
              </a:ext>
            </a:extLst>
          </p:cNvPr>
          <p:cNvPicPr>
            <a:picLocks noChangeAspect="1"/>
          </p:cNvPicPr>
          <p:nvPr userDrawn="1"/>
        </p:nvPicPr>
        <p:blipFill>
          <a:blip r:embed="rId3"/>
          <a:stretch>
            <a:fillRect/>
          </a:stretch>
        </p:blipFill>
        <p:spPr>
          <a:xfrm>
            <a:off x="11698607" y="6397095"/>
            <a:ext cx="353694" cy="353694"/>
          </a:xfrm>
          <a:prstGeom prst="rect">
            <a:avLst/>
          </a:prstGeom>
        </p:spPr>
      </p:pic>
      <p:sp>
        <p:nvSpPr>
          <p:cNvPr id="4" name="Title 1">
            <a:extLst>
              <a:ext uri="{FF2B5EF4-FFF2-40B4-BE49-F238E27FC236}">
                <a16:creationId xmlns:a16="http://schemas.microsoft.com/office/drawing/2014/main" id="{50EFFFA5-9648-DBB5-D09D-86686AD1A2BC}"/>
              </a:ext>
            </a:extLst>
          </p:cNvPr>
          <p:cNvSpPr>
            <a:spLocks noGrp="1"/>
          </p:cNvSpPr>
          <p:nvPr>
            <p:ph type="title"/>
          </p:nvPr>
        </p:nvSpPr>
        <p:spPr>
          <a:xfrm>
            <a:off x="5513293" y="365125"/>
            <a:ext cx="6360459" cy="1325563"/>
          </a:xfrm>
        </p:spPr>
        <p:txBody>
          <a:bodyPr>
            <a:normAutofit/>
          </a:bodyPr>
          <a:lstStyle>
            <a:lvl1pPr>
              <a:defRPr sz="3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F49CBEA0-1277-39B5-6E5C-6177E95077B8}"/>
              </a:ext>
            </a:extLst>
          </p:cNvPr>
          <p:cNvSpPr>
            <a:spLocks noGrp="1"/>
          </p:cNvSpPr>
          <p:nvPr>
            <p:ph idx="1"/>
          </p:nvPr>
        </p:nvSpPr>
        <p:spPr>
          <a:xfrm>
            <a:off x="5513293" y="1825625"/>
            <a:ext cx="6360459" cy="4351338"/>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32199438-355E-0ED4-1242-6A3E8FBAF468}"/>
              </a:ext>
            </a:extLst>
          </p:cNvPr>
          <p:cNvSpPr>
            <a:spLocks noGrp="1"/>
          </p:cNvSpPr>
          <p:nvPr>
            <p:ph type="pic" sz="quarter" idx="10"/>
          </p:nvPr>
        </p:nvSpPr>
        <p:spPr>
          <a:xfrm>
            <a:off x="0" y="0"/>
            <a:ext cx="5068888" cy="6858000"/>
          </a:xfrm>
          <a:solidFill>
            <a:schemeClr val="bg2"/>
          </a:solidFill>
        </p:spPr>
        <p:txBody>
          <a:bodyPr>
            <a:normAutofit/>
          </a:bodyPr>
          <a:lstStyle>
            <a:lvl1pPr marL="0" indent="0">
              <a:buNone/>
              <a:defRPr sz="180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532660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_GenBl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C3CBC-CF4E-AEDF-A43A-DA8A2F9552BB}"/>
              </a:ext>
            </a:extLst>
          </p:cNvPr>
          <p:cNvSpPr/>
          <p:nvPr userDrawn="1"/>
        </p:nvSpPr>
        <p:spPr>
          <a:xfrm>
            <a:off x="0" y="0"/>
            <a:ext cx="12192000" cy="6858000"/>
          </a:xfrm>
          <a:prstGeom prst="rect">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14179"/>
            <a:ext cx="8199120" cy="1020763"/>
          </a:xfrm>
        </p:spPr>
        <p:txBody>
          <a:bodyPr anchor="b">
            <a:normAutofit/>
          </a:bodyPr>
          <a:lstStyle>
            <a:lvl1pPr algn="l">
              <a:defRPr sz="44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3984317"/>
            <a:ext cx="8199120" cy="451802"/>
          </a:xfrm>
        </p:spPr>
        <p:txBody>
          <a:bodyPr>
            <a:normAutofit/>
          </a:bodyPr>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pic>
        <p:nvPicPr>
          <p:cNvPr id="5" name="Picture 4">
            <a:extLst>
              <a:ext uri="{FF2B5EF4-FFF2-40B4-BE49-F238E27FC236}">
                <a16:creationId xmlns:a16="http://schemas.microsoft.com/office/drawing/2014/main" id="{50CA43E6-E875-F945-683D-9CB4282C1680}"/>
              </a:ext>
            </a:extLst>
          </p:cNvPr>
          <p:cNvPicPr>
            <a:picLocks noChangeAspect="1"/>
          </p:cNvPicPr>
          <p:nvPr userDrawn="1"/>
        </p:nvPicPr>
        <p:blipFill>
          <a:blip r:embed="rId2"/>
          <a:srcRect/>
          <a:stretch/>
        </p:blipFill>
        <p:spPr>
          <a:xfrm>
            <a:off x="711199" y="2082334"/>
            <a:ext cx="4876799" cy="650240"/>
          </a:xfrm>
          <a:prstGeom prst="rect">
            <a:avLst/>
          </a:prstGeom>
        </p:spPr>
      </p:pic>
      <p:pic>
        <p:nvPicPr>
          <p:cNvPr id="7" name="Picture 6">
            <a:extLst>
              <a:ext uri="{FF2B5EF4-FFF2-40B4-BE49-F238E27FC236}">
                <a16:creationId xmlns:a16="http://schemas.microsoft.com/office/drawing/2014/main" id="{7FFB390C-5305-240E-8767-3FEFEA994DDD}"/>
              </a:ext>
            </a:extLst>
          </p:cNvPr>
          <p:cNvPicPr>
            <a:picLocks noChangeAspect="1"/>
          </p:cNvPicPr>
          <p:nvPr userDrawn="1"/>
        </p:nvPicPr>
        <p:blipFill rotWithShape="1">
          <a:blip r:embed="rId3"/>
          <a:srcRect r="38967"/>
          <a:stretch/>
        </p:blipFill>
        <p:spPr>
          <a:xfrm>
            <a:off x="8257701" y="205901"/>
            <a:ext cx="3934299" cy="6446198"/>
          </a:xfrm>
          <a:prstGeom prst="rect">
            <a:avLst/>
          </a:prstGeom>
        </p:spPr>
      </p:pic>
    </p:spTree>
    <p:extLst>
      <p:ext uri="{BB962C8B-B14F-4D97-AF65-F5344CB8AC3E}">
        <p14:creationId xmlns:p14="http://schemas.microsoft.com/office/powerpoint/2010/main" val="2526009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399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E4DB881-06DC-DD19-A362-8B20F8E48431}"/>
              </a:ext>
            </a:extLst>
          </p:cNvPr>
          <p:cNvSpPr>
            <a:spLocks noGrp="1"/>
          </p:cNvSpPr>
          <p:nvPr>
            <p:ph type="pic" sz="quarter" idx="10"/>
          </p:nvPr>
        </p:nvSpPr>
        <p:spPr>
          <a:xfrm>
            <a:off x="0" y="0"/>
            <a:ext cx="12192000" cy="6858000"/>
          </a:xfrm>
          <a:solidFill>
            <a:schemeClr val="bg2"/>
          </a:solidFill>
        </p:spPr>
        <p:txBody>
          <a:bodyPr>
            <a:normAutofit/>
          </a:bodyPr>
          <a:lstStyle>
            <a:lvl1pPr marL="0" indent="0">
              <a:buNone/>
              <a:defRPr sz="180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181972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ers">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C120777F-ADBE-5364-11AE-1AE0C8B51130}"/>
              </a:ext>
            </a:extLst>
          </p:cNvPr>
          <p:cNvPicPr>
            <a:picLocks noChangeAspect="1"/>
          </p:cNvPicPr>
          <p:nvPr userDrawn="1"/>
        </p:nvPicPr>
        <p:blipFill>
          <a:blip r:embed="rId2"/>
          <a:stretch>
            <a:fillRect/>
          </a:stretch>
        </p:blipFill>
        <p:spPr>
          <a:xfrm>
            <a:off x="4729629" y="430341"/>
            <a:ext cx="2732741" cy="364365"/>
          </a:xfrm>
          <a:prstGeom prst="rect">
            <a:avLst/>
          </a:prstGeom>
        </p:spPr>
      </p:pic>
      <p:sp>
        <p:nvSpPr>
          <p:cNvPr id="4" name="TextBox 3">
            <a:extLst>
              <a:ext uri="{FF2B5EF4-FFF2-40B4-BE49-F238E27FC236}">
                <a16:creationId xmlns:a16="http://schemas.microsoft.com/office/drawing/2014/main" id="{1859059D-2567-3CCA-D73E-3EBE3D355E5B}"/>
              </a:ext>
            </a:extLst>
          </p:cNvPr>
          <p:cNvSpPr txBox="1"/>
          <p:nvPr userDrawn="1"/>
        </p:nvSpPr>
        <p:spPr>
          <a:xfrm>
            <a:off x="2628900" y="947115"/>
            <a:ext cx="6934200" cy="584775"/>
          </a:xfrm>
          <a:prstGeom prst="rect">
            <a:avLst/>
          </a:prstGeom>
          <a:noFill/>
        </p:spPr>
        <p:txBody>
          <a:bodyPr wrap="square" rtlCol="0">
            <a:spAutoFit/>
          </a:bodyPr>
          <a:lstStyle/>
          <a:p>
            <a:pPr algn="ctr"/>
            <a:r>
              <a:rPr lang="en-US" sz="32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Presenting Today</a:t>
            </a:r>
            <a:endParaRPr lang="en-US" sz="3200" b="1" i="0">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8" name="Rectangle 27">
            <a:extLst>
              <a:ext uri="{FF2B5EF4-FFF2-40B4-BE49-F238E27FC236}">
                <a16:creationId xmlns:a16="http://schemas.microsoft.com/office/drawing/2014/main" id="{B3CD9E73-5503-6F72-0CA5-E025257420A5}"/>
              </a:ext>
            </a:extLst>
          </p:cNvPr>
          <p:cNvSpPr/>
          <p:nvPr userDrawn="1"/>
        </p:nvSpPr>
        <p:spPr>
          <a:xfrm>
            <a:off x="0" y="6603167"/>
            <a:ext cx="12192000" cy="25483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29">
            <a:extLst>
              <a:ext uri="{FF2B5EF4-FFF2-40B4-BE49-F238E27FC236}">
                <a16:creationId xmlns:a16="http://schemas.microsoft.com/office/drawing/2014/main" id="{ECFD6F91-1ABB-9BD8-1CC3-CF504D18D4CC}"/>
              </a:ext>
            </a:extLst>
          </p:cNvPr>
          <p:cNvSpPr>
            <a:spLocks noGrp="1"/>
          </p:cNvSpPr>
          <p:nvPr>
            <p:ph type="body" sz="quarter" idx="10" hasCustomPrompt="1"/>
          </p:nvPr>
        </p:nvSpPr>
        <p:spPr>
          <a:xfrm>
            <a:off x="970507" y="5122861"/>
            <a:ext cx="2190719" cy="309174"/>
          </a:xfrm>
        </p:spPr>
        <p:txBody>
          <a:bodyPr>
            <a:normAutofit/>
          </a:bodyPr>
          <a:lstStyle>
            <a:lvl1pPr marL="0" indent="0" algn="ctr">
              <a:buNone/>
              <a:defRPr sz="1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David Kennedy</a:t>
            </a:r>
          </a:p>
        </p:txBody>
      </p:sp>
      <p:sp>
        <p:nvSpPr>
          <p:cNvPr id="32" name="Text Placeholder 31">
            <a:extLst>
              <a:ext uri="{FF2B5EF4-FFF2-40B4-BE49-F238E27FC236}">
                <a16:creationId xmlns:a16="http://schemas.microsoft.com/office/drawing/2014/main" id="{B1F11758-3957-85A5-C3B9-5CD41ABE108D}"/>
              </a:ext>
            </a:extLst>
          </p:cNvPr>
          <p:cNvSpPr>
            <a:spLocks noGrp="1"/>
          </p:cNvSpPr>
          <p:nvPr>
            <p:ph type="body" sz="quarter" idx="11" hasCustomPrompt="1"/>
          </p:nvPr>
        </p:nvSpPr>
        <p:spPr>
          <a:xfrm>
            <a:off x="970507" y="5526088"/>
            <a:ext cx="2190720" cy="584775"/>
          </a:xfrm>
        </p:spPr>
        <p:txBody>
          <a:bodyPr>
            <a:normAutofit/>
          </a:bodyPr>
          <a:lstStyle>
            <a:lvl1pPr marL="0" indent="0" algn="ctr">
              <a:spcBef>
                <a:spcPts val="0"/>
              </a:spcBef>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CEO &amp; Founder of</a:t>
            </a:r>
          </a:p>
          <a:p>
            <a:pPr lvl="0"/>
            <a:r>
              <a:rPr lang="en-US" err="1"/>
              <a:t>TrustedSec</a:t>
            </a:r>
            <a:endParaRPr lang="en-US"/>
          </a:p>
        </p:txBody>
      </p:sp>
      <p:sp>
        <p:nvSpPr>
          <p:cNvPr id="34" name="Picture Placeholder 33">
            <a:extLst>
              <a:ext uri="{FF2B5EF4-FFF2-40B4-BE49-F238E27FC236}">
                <a16:creationId xmlns:a16="http://schemas.microsoft.com/office/drawing/2014/main" id="{53CF5B1B-849D-EB8B-B7D5-351FED7ABC3C}"/>
              </a:ext>
            </a:extLst>
          </p:cNvPr>
          <p:cNvSpPr>
            <a:spLocks noGrp="1"/>
          </p:cNvSpPr>
          <p:nvPr>
            <p:ph type="pic" sz="quarter" idx="12"/>
          </p:nvPr>
        </p:nvSpPr>
        <p:spPr>
          <a:xfrm>
            <a:off x="968110" y="2119313"/>
            <a:ext cx="2195512" cy="2859087"/>
          </a:xfrm>
          <a:solidFill>
            <a:schemeClr val="bg2"/>
          </a:solidFill>
          <a:ln w="12700">
            <a:solidFill>
              <a:schemeClr val="tx1"/>
            </a:solidFill>
          </a:ln>
        </p:spPr>
        <p:txBody>
          <a:bodyPr>
            <a:normAutofit/>
          </a:bodyPr>
          <a:lstStyle>
            <a:lvl1pPr marL="0" indent="0">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35" name="Text Placeholder 29">
            <a:extLst>
              <a:ext uri="{FF2B5EF4-FFF2-40B4-BE49-F238E27FC236}">
                <a16:creationId xmlns:a16="http://schemas.microsoft.com/office/drawing/2014/main" id="{D81B18A2-6D41-C04A-610E-E60DF96BACE7}"/>
              </a:ext>
            </a:extLst>
          </p:cNvPr>
          <p:cNvSpPr>
            <a:spLocks noGrp="1"/>
          </p:cNvSpPr>
          <p:nvPr>
            <p:ph type="body" sz="quarter" idx="13" hasCustomPrompt="1"/>
          </p:nvPr>
        </p:nvSpPr>
        <p:spPr>
          <a:xfrm>
            <a:off x="3634270" y="5125748"/>
            <a:ext cx="2190719" cy="309174"/>
          </a:xfrm>
        </p:spPr>
        <p:txBody>
          <a:bodyPr>
            <a:normAutofit/>
          </a:bodyPr>
          <a:lstStyle>
            <a:lvl1pPr marL="0" indent="0" algn="ctr">
              <a:buNone/>
              <a:defRPr sz="1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David Kennedy</a:t>
            </a:r>
          </a:p>
        </p:txBody>
      </p:sp>
      <p:sp>
        <p:nvSpPr>
          <p:cNvPr id="36" name="Text Placeholder 31">
            <a:extLst>
              <a:ext uri="{FF2B5EF4-FFF2-40B4-BE49-F238E27FC236}">
                <a16:creationId xmlns:a16="http://schemas.microsoft.com/office/drawing/2014/main" id="{1A657069-F674-C258-A931-57E7DB7E9125}"/>
              </a:ext>
            </a:extLst>
          </p:cNvPr>
          <p:cNvSpPr>
            <a:spLocks noGrp="1"/>
          </p:cNvSpPr>
          <p:nvPr>
            <p:ph type="body" sz="quarter" idx="14" hasCustomPrompt="1"/>
          </p:nvPr>
        </p:nvSpPr>
        <p:spPr>
          <a:xfrm>
            <a:off x="3634270" y="5528975"/>
            <a:ext cx="2190720" cy="584775"/>
          </a:xfrm>
        </p:spPr>
        <p:txBody>
          <a:bodyPr>
            <a:normAutofit/>
          </a:bodyPr>
          <a:lstStyle>
            <a:lvl1pPr marL="0" indent="0" algn="ctr">
              <a:spcBef>
                <a:spcPts val="0"/>
              </a:spcBef>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CEO &amp; Founder of</a:t>
            </a:r>
          </a:p>
          <a:p>
            <a:pPr lvl="0"/>
            <a:r>
              <a:rPr lang="en-US" err="1"/>
              <a:t>TrustedSec</a:t>
            </a:r>
            <a:endParaRPr lang="en-US"/>
          </a:p>
        </p:txBody>
      </p:sp>
      <p:sp>
        <p:nvSpPr>
          <p:cNvPr id="37" name="Picture Placeholder 33">
            <a:extLst>
              <a:ext uri="{FF2B5EF4-FFF2-40B4-BE49-F238E27FC236}">
                <a16:creationId xmlns:a16="http://schemas.microsoft.com/office/drawing/2014/main" id="{DB4F054F-31B5-08D2-9741-1AF3CE8D573B}"/>
              </a:ext>
            </a:extLst>
          </p:cNvPr>
          <p:cNvSpPr>
            <a:spLocks noGrp="1"/>
          </p:cNvSpPr>
          <p:nvPr>
            <p:ph type="pic" sz="quarter" idx="15"/>
          </p:nvPr>
        </p:nvSpPr>
        <p:spPr>
          <a:xfrm>
            <a:off x="3631873" y="2122200"/>
            <a:ext cx="2195512" cy="2859087"/>
          </a:xfrm>
          <a:solidFill>
            <a:schemeClr val="bg2"/>
          </a:solidFill>
          <a:ln w="12700">
            <a:solidFill>
              <a:schemeClr val="tx1"/>
            </a:solidFill>
          </a:ln>
        </p:spPr>
        <p:txBody>
          <a:bodyPr>
            <a:normAutofit/>
          </a:bodyPr>
          <a:lstStyle>
            <a:lvl1pPr marL="0" indent="0">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38" name="Text Placeholder 29">
            <a:extLst>
              <a:ext uri="{FF2B5EF4-FFF2-40B4-BE49-F238E27FC236}">
                <a16:creationId xmlns:a16="http://schemas.microsoft.com/office/drawing/2014/main" id="{4EAB257D-919C-EE5A-4A73-7067D39C45A0}"/>
              </a:ext>
            </a:extLst>
          </p:cNvPr>
          <p:cNvSpPr>
            <a:spLocks noGrp="1"/>
          </p:cNvSpPr>
          <p:nvPr>
            <p:ph type="body" sz="quarter" idx="16" hasCustomPrompt="1"/>
          </p:nvPr>
        </p:nvSpPr>
        <p:spPr>
          <a:xfrm>
            <a:off x="6298033" y="5122861"/>
            <a:ext cx="2190719" cy="309174"/>
          </a:xfrm>
        </p:spPr>
        <p:txBody>
          <a:bodyPr>
            <a:normAutofit/>
          </a:bodyPr>
          <a:lstStyle>
            <a:lvl1pPr marL="0" indent="0" algn="ctr">
              <a:buNone/>
              <a:defRPr sz="1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David Kennedy</a:t>
            </a:r>
          </a:p>
        </p:txBody>
      </p:sp>
      <p:sp>
        <p:nvSpPr>
          <p:cNvPr id="39" name="Text Placeholder 31">
            <a:extLst>
              <a:ext uri="{FF2B5EF4-FFF2-40B4-BE49-F238E27FC236}">
                <a16:creationId xmlns:a16="http://schemas.microsoft.com/office/drawing/2014/main" id="{FCB39C00-5F1E-02E8-67D8-23257072D9E0}"/>
              </a:ext>
            </a:extLst>
          </p:cNvPr>
          <p:cNvSpPr>
            <a:spLocks noGrp="1"/>
          </p:cNvSpPr>
          <p:nvPr>
            <p:ph type="body" sz="quarter" idx="17" hasCustomPrompt="1"/>
          </p:nvPr>
        </p:nvSpPr>
        <p:spPr>
          <a:xfrm>
            <a:off x="6298033" y="5526088"/>
            <a:ext cx="2190720" cy="584775"/>
          </a:xfrm>
        </p:spPr>
        <p:txBody>
          <a:bodyPr>
            <a:normAutofit/>
          </a:bodyPr>
          <a:lstStyle>
            <a:lvl1pPr marL="0" indent="0" algn="ctr">
              <a:spcBef>
                <a:spcPts val="0"/>
              </a:spcBef>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CEO &amp; Founder of</a:t>
            </a:r>
          </a:p>
          <a:p>
            <a:pPr lvl="0"/>
            <a:r>
              <a:rPr lang="en-US" err="1"/>
              <a:t>TrustedSec</a:t>
            </a:r>
            <a:endParaRPr lang="en-US"/>
          </a:p>
        </p:txBody>
      </p:sp>
      <p:sp>
        <p:nvSpPr>
          <p:cNvPr id="40" name="Picture Placeholder 33">
            <a:extLst>
              <a:ext uri="{FF2B5EF4-FFF2-40B4-BE49-F238E27FC236}">
                <a16:creationId xmlns:a16="http://schemas.microsoft.com/office/drawing/2014/main" id="{53D09C9D-0C58-8B72-8170-8FDF71E6F6E4}"/>
              </a:ext>
            </a:extLst>
          </p:cNvPr>
          <p:cNvSpPr>
            <a:spLocks noGrp="1"/>
          </p:cNvSpPr>
          <p:nvPr>
            <p:ph type="pic" sz="quarter" idx="18"/>
          </p:nvPr>
        </p:nvSpPr>
        <p:spPr>
          <a:xfrm>
            <a:off x="6295636" y="2119313"/>
            <a:ext cx="2195512" cy="2859087"/>
          </a:xfrm>
          <a:solidFill>
            <a:schemeClr val="bg2"/>
          </a:solidFill>
          <a:ln w="12700">
            <a:solidFill>
              <a:schemeClr val="tx1"/>
            </a:solidFill>
          </a:ln>
        </p:spPr>
        <p:txBody>
          <a:bodyPr>
            <a:normAutofit/>
          </a:bodyPr>
          <a:lstStyle>
            <a:lvl1pPr marL="0" indent="0">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41" name="Text Placeholder 29">
            <a:extLst>
              <a:ext uri="{FF2B5EF4-FFF2-40B4-BE49-F238E27FC236}">
                <a16:creationId xmlns:a16="http://schemas.microsoft.com/office/drawing/2014/main" id="{F1F41F36-4ADC-EBB4-598E-34200196F511}"/>
              </a:ext>
            </a:extLst>
          </p:cNvPr>
          <p:cNvSpPr>
            <a:spLocks noGrp="1"/>
          </p:cNvSpPr>
          <p:nvPr>
            <p:ph type="body" sz="quarter" idx="19" hasCustomPrompt="1"/>
          </p:nvPr>
        </p:nvSpPr>
        <p:spPr>
          <a:xfrm>
            <a:off x="8959400" y="5122861"/>
            <a:ext cx="2190719" cy="309174"/>
          </a:xfrm>
        </p:spPr>
        <p:txBody>
          <a:bodyPr>
            <a:normAutofit/>
          </a:bodyPr>
          <a:lstStyle>
            <a:lvl1pPr marL="0" indent="0" algn="ctr">
              <a:buNone/>
              <a:defRPr sz="1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David Kennedy</a:t>
            </a:r>
          </a:p>
        </p:txBody>
      </p:sp>
      <p:sp>
        <p:nvSpPr>
          <p:cNvPr id="42" name="Text Placeholder 31">
            <a:extLst>
              <a:ext uri="{FF2B5EF4-FFF2-40B4-BE49-F238E27FC236}">
                <a16:creationId xmlns:a16="http://schemas.microsoft.com/office/drawing/2014/main" id="{64AC5E01-C3B3-DB66-7FEC-95AF11557183}"/>
              </a:ext>
            </a:extLst>
          </p:cNvPr>
          <p:cNvSpPr>
            <a:spLocks noGrp="1"/>
          </p:cNvSpPr>
          <p:nvPr>
            <p:ph type="body" sz="quarter" idx="20" hasCustomPrompt="1"/>
          </p:nvPr>
        </p:nvSpPr>
        <p:spPr>
          <a:xfrm>
            <a:off x="8959400" y="5526088"/>
            <a:ext cx="2190720" cy="584775"/>
          </a:xfrm>
        </p:spPr>
        <p:txBody>
          <a:bodyPr>
            <a:normAutofit/>
          </a:bodyPr>
          <a:lstStyle>
            <a:lvl1pPr marL="0" indent="0" algn="ctr">
              <a:spcBef>
                <a:spcPts val="0"/>
              </a:spcBef>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CEO &amp; Founder of</a:t>
            </a:r>
          </a:p>
          <a:p>
            <a:pPr lvl="0"/>
            <a:r>
              <a:rPr lang="en-US" err="1"/>
              <a:t>TrustedSec</a:t>
            </a:r>
            <a:endParaRPr lang="en-US"/>
          </a:p>
        </p:txBody>
      </p:sp>
      <p:sp>
        <p:nvSpPr>
          <p:cNvPr id="43" name="Picture Placeholder 33">
            <a:extLst>
              <a:ext uri="{FF2B5EF4-FFF2-40B4-BE49-F238E27FC236}">
                <a16:creationId xmlns:a16="http://schemas.microsoft.com/office/drawing/2014/main" id="{DC19608C-2072-B7C0-DEF5-558E1EAF623F}"/>
              </a:ext>
            </a:extLst>
          </p:cNvPr>
          <p:cNvSpPr>
            <a:spLocks noGrp="1"/>
          </p:cNvSpPr>
          <p:nvPr>
            <p:ph type="pic" sz="quarter" idx="21"/>
          </p:nvPr>
        </p:nvSpPr>
        <p:spPr>
          <a:xfrm>
            <a:off x="8957003" y="2119313"/>
            <a:ext cx="2195512" cy="2859087"/>
          </a:xfrm>
          <a:solidFill>
            <a:schemeClr val="bg2"/>
          </a:solidFill>
          <a:ln w="12700">
            <a:solidFill>
              <a:schemeClr val="tx1"/>
            </a:solidFill>
          </a:ln>
        </p:spPr>
        <p:txBody>
          <a:bodyPr>
            <a:normAutofit/>
          </a:bodyPr>
          <a:lstStyle>
            <a:lvl1pPr marL="0" indent="0">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pic>
        <p:nvPicPr>
          <p:cNvPr id="3" name="Picture 2" descr="A green smiley face with eye patch&#10;&#10;Description automatically generated">
            <a:extLst>
              <a:ext uri="{FF2B5EF4-FFF2-40B4-BE49-F238E27FC236}">
                <a16:creationId xmlns:a16="http://schemas.microsoft.com/office/drawing/2014/main" id="{6B1C0C13-B53D-CDF8-82A5-C1704CBA0A04}"/>
              </a:ext>
            </a:extLst>
          </p:cNvPr>
          <p:cNvPicPr>
            <a:picLocks noChangeAspect="1"/>
          </p:cNvPicPr>
          <p:nvPr userDrawn="1"/>
        </p:nvPicPr>
        <p:blipFill>
          <a:blip r:embed="rId3"/>
          <a:stretch>
            <a:fillRect/>
          </a:stretch>
        </p:blipFill>
        <p:spPr>
          <a:xfrm>
            <a:off x="11372846" y="264069"/>
            <a:ext cx="565151" cy="565151"/>
          </a:xfrm>
          <a:prstGeom prst="rect">
            <a:avLst/>
          </a:prstGeom>
        </p:spPr>
      </p:pic>
    </p:spTree>
    <p:extLst>
      <p:ext uri="{BB962C8B-B14F-4D97-AF65-F5344CB8AC3E}">
        <p14:creationId xmlns:p14="http://schemas.microsoft.com/office/powerpoint/2010/main" val="1730858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David Kenned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536BCF-E308-6474-9ED3-0CF5A3293F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018" t="9230" r="14074"/>
          <a:stretch/>
        </p:blipFill>
        <p:spPr>
          <a:xfrm>
            <a:off x="0" y="0"/>
            <a:ext cx="4409440" cy="6858000"/>
          </a:xfrm>
          <a:prstGeom prst="rect">
            <a:avLst/>
          </a:prstGeom>
        </p:spPr>
      </p:pic>
      <p:sp>
        <p:nvSpPr>
          <p:cNvPr id="2" name="TextBox 1">
            <a:extLst>
              <a:ext uri="{FF2B5EF4-FFF2-40B4-BE49-F238E27FC236}">
                <a16:creationId xmlns:a16="http://schemas.microsoft.com/office/drawing/2014/main" id="{C6CE2E24-9915-F4A6-88B1-AC6819D8FA50}"/>
              </a:ext>
            </a:extLst>
          </p:cNvPr>
          <p:cNvSpPr txBox="1"/>
          <p:nvPr userDrawn="1"/>
        </p:nvSpPr>
        <p:spPr>
          <a:xfrm>
            <a:off x="4749799" y="482600"/>
            <a:ext cx="6934200" cy="769441"/>
          </a:xfrm>
          <a:prstGeom prst="rect">
            <a:avLst/>
          </a:prstGeom>
          <a:noFill/>
        </p:spPr>
        <p:txBody>
          <a:bodyPr wrap="square" rtlCol="0">
            <a:spAutoFit/>
          </a:bodyPr>
          <a:lstStyle/>
          <a:p>
            <a:r>
              <a:rPr lang="en-US" sz="4400" b="1" i="0">
                <a:solidFill>
                  <a:schemeClr val="tx1"/>
                </a:solidFill>
                <a:latin typeface="Open Sans" panose="020B0606030504020204" pitchFamily="34" charset="0"/>
                <a:ea typeface="Open Sans" panose="020B0606030504020204" pitchFamily="34" charset="0"/>
                <a:cs typeface="Open Sans" panose="020B0606030504020204" pitchFamily="34" charset="0"/>
              </a:rPr>
              <a:t>David</a:t>
            </a:r>
            <a:r>
              <a:rPr lang="en-US" sz="4400" b="1" i="0">
                <a:latin typeface="Open Sans" panose="020B0606030504020204" pitchFamily="34" charset="0"/>
                <a:ea typeface="Open Sans" panose="020B0606030504020204" pitchFamily="34" charset="0"/>
                <a:cs typeface="Open Sans" panose="020B0606030504020204" pitchFamily="34" charset="0"/>
              </a:rPr>
              <a:t> Kennedy</a:t>
            </a:r>
          </a:p>
        </p:txBody>
      </p:sp>
      <p:pic>
        <p:nvPicPr>
          <p:cNvPr id="3" name="Picture 2" descr="A green smiley face with eye patch&#10;&#10;Description automatically generated">
            <a:extLst>
              <a:ext uri="{FF2B5EF4-FFF2-40B4-BE49-F238E27FC236}">
                <a16:creationId xmlns:a16="http://schemas.microsoft.com/office/drawing/2014/main" id="{09900853-A1DA-F504-7D02-6C00A667EBD5}"/>
              </a:ext>
            </a:extLst>
          </p:cNvPr>
          <p:cNvPicPr>
            <a:picLocks noChangeAspect="1"/>
          </p:cNvPicPr>
          <p:nvPr userDrawn="1"/>
        </p:nvPicPr>
        <p:blipFill>
          <a:blip r:embed="rId3"/>
          <a:stretch>
            <a:fillRect/>
          </a:stretch>
        </p:blipFill>
        <p:spPr>
          <a:xfrm>
            <a:off x="11372846" y="264069"/>
            <a:ext cx="565151" cy="565151"/>
          </a:xfrm>
          <a:prstGeom prst="rect">
            <a:avLst/>
          </a:prstGeom>
        </p:spPr>
      </p:pic>
      <p:cxnSp>
        <p:nvCxnSpPr>
          <p:cNvPr id="5" name="Straight Connector 4">
            <a:extLst>
              <a:ext uri="{FF2B5EF4-FFF2-40B4-BE49-F238E27FC236}">
                <a16:creationId xmlns:a16="http://schemas.microsoft.com/office/drawing/2014/main" id="{B4DF38A2-DC93-1EBB-734E-1C981CF3781A}"/>
              </a:ext>
            </a:extLst>
          </p:cNvPr>
          <p:cNvCxnSpPr>
            <a:cxnSpLocks/>
          </p:cNvCxnSpPr>
          <p:nvPr userDrawn="1"/>
        </p:nvCxnSpPr>
        <p:spPr>
          <a:xfrm>
            <a:off x="4749799" y="1937841"/>
            <a:ext cx="8255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A black background with white text&#10;&#10;Description automatically generated">
            <a:extLst>
              <a:ext uri="{FF2B5EF4-FFF2-40B4-BE49-F238E27FC236}">
                <a16:creationId xmlns:a16="http://schemas.microsoft.com/office/drawing/2014/main" id="{CCC17EA5-2B9B-BDC0-AAAF-9E97C3FF7CE6}"/>
              </a:ext>
            </a:extLst>
          </p:cNvPr>
          <p:cNvPicPr>
            <a:picLocks noChangeAspect="1"/>
          </p:cNvPicPr>
          <p:nvPr userDrawn="1"/>
        </p:nvPicPr>
        <p:blipFill>
          <a:blip r:embed="rId4"/>
          <a:stretch>
            <a:fillRect/>
          </a:stretch>
        </p:blipFill>
        <p:spPr>
          <a:xfrm>
            <a:off x="4749799" y="1127379"/>
            <a:ext cx="4876800" cy="492962"/>
          </a:xfrm>
          <a:prstGeom prst="rect">
            <a:avLst/>
          </a:prstGeom>
        </p:spPr>
      </p:pic>
      <p:sp>
        <p:nvSpPr>
          <p:cNvPr id="10" name="TextBox 9">
            <a:extLst>
              <a:ext uri="{FF2B5EF4-FFF2-40B4-BE49-F238E27FC236}">
                <a16:creationId xmlns:a16="http://schemas.microsoft.com/office/drawing/2014/main" id="{0FB89F0D-A4C0-4E36-6CCA-26894158AF75}"/>
              </a:ext>
            </a:extLst>
          </p:cNvPr>
          <p:cNvSpPr txBox="1"/>
          <p:nvPr userDrawn="1"/>
        </p:nvSpPr>
        <p:spPr>
          <a:xfrm>
            <a:off x="4749799" y="2336800"/>
            <a:ext cx="7188197" cy="181588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en-US" sz="1600" b="0" i="0">
                <a:latin typeface="Open Sans" panose="020B0606030504020204" pitchFamily="34" charset="0"/>
                <a:ea typeface="Open Sans" panose="020B0606030504020204" pitchFamily="34" charset="0"/>
                <a:cs typeface="Open Sans" panose="020B0606030504020204" pitchFamily="34" charset="0"/>
              </a:rPr>
              <a:t>David Kennedy is the founder of </a:t>
            </a:r>
            <a:r>
              <a:rPr lang="en-US" altLang="en-US" sz="1600" b="0" i="0" err="1">
                <a:latin typeface="Open Sans" panose="020B0606030504020204" pitchFamily="34" charset="0"/>
                <a:ea typeface="Open Sans" panose="020B0606030504020204" pitchFamily="34" charset="0"/>
                <a:cs typeface="Open Sans" panose="020B0606030504020204" pitchFamily="34" charset="0"/>
              </a:rPr>
              <a:t>TrustedSec</a:t>
            </a:r>
            <a:r>
              <a:rPr lang="en-US" altLang="en-US" sz="1600" b="0" i="0">
                <a:latin typeface="Open Sans" panose="020B0606030504020204" pitchFamily="34" charset="0"/>
                <a:ea typeface="Open Sans" panose="020B0606030504020204" pitchFamily="34" charset="0"/>
                <a:cs typeface="Open Sans" panose="020B0606030504020204" pitchFamily="34" charset="0"/>
              </a:rPr>
              <a:t> and Binary Defense. He's the co-author of the best-selling book, "Metasploit: The Penetration Tester's Guide," and has created many of the most widely used open-source tools. In addition to frequently delivering keynote addresses around the globe, David is a regular subject matter expert for the security industry for national news organizations. David was a consultant on the television series, "Mr. Robot" and is an avid gamer and fitness enthusiast.</a:t>
            </a:r>
          </a:p>
        </p:txBody>
      </p:sp>
      <p:pic>
        <p:nvPicPr>
          <p:cNvPr id="11" name="Picture 18" descr="A screenshot of a person&#10;&#10;Description automatically generated">
            <a:extLst>
              <a:ext uri="{FF2B5EF4-FFF2-40B4-BE49-F238E27FC236}">
                <a16:creationId xmlns:a16="http://schemas.microsoft.com/office/drawing/2014/main" id="{71C3B945-EA9F-7AD7-1CCD-EA8993EFD0E7}"/>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4813299" y="4547312"/>
            <a:ext cx="3104774" cy="177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A screenshot of a person&#10;&#10;Description automatically generated">
            <a:extLst>
              <a:ext uri="{FF2B5EF4-FFF2-40B4-BE49-F238E27FC236}">
                <a16:creationId xmlns:a16="http://schemas.microsoft.com/office/drawing/2014/main" id="{756FB866-BEB4-2162-29E6-7680C364BF9F}"/>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153399" y="4618167"/>
            <a:ext cx="3618176" cy="177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5480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Who We Are">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FA536BCF-E308-6474-9ED3-0CF5A3293F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901" t="8848" r="41800" b="6776"/>
          <a:stretch/>
        </p:blipFill>
        <p:spPr>
          <a:xfrm>
            <a:off x="0" y="0"/>
            <a:ext cx="6010656" cy="6858000"/>
          </a:xfrm>
          <a:prstGeom prst="rect">
            <a:avLst/>
          </a:prstGeom>
        </p:spPr>
      </p:pic>
      <p:sp>
        <p:nvSpPr>
          <p:cNvPr id="3" name="TextBox 2">
            <a:extLst>
              <a:ext uri="{FF2B5EF4-FFF2-40B4-BE49-F238E27FC236}">
                <a16:creationId xmlns:a16="http://schemas.microsoft.com/office/drawing/2014/main" id="{ED0657E8-2F51-78B5-D78E-DACD0CF62B9C}"/>
              </a:ext>
            </a:extLst>
          </p:cNvPr>
          <p:cNvSpPr txBox="1"/>
          <p:nvPr userDrawn="1"/>
        </p:nvSpPr>
        <p:spPr>
          <a:xfrm>
            <a:off x="6420965" y="2463372"/>
            <a:ext cx="5496383" cy="523220"/>
          </a:xfrm>
          <a:prstGeom prst="rect">
            <a:avLst/>
          </a:prstGeom>
          <a:noFill/>
        </p:spPr>
        <p:txBody>
          <a:bodyPr wrap="square">
            <a:spAutoFit/>
          </a:bodyPr>
          <a:lstStyle/>
          <a:p>
            <a:pPr algn="l" eaLnBrk="1" fontAlgn="auto" hangingPunct="1">
              <a:spcBef>
                <a:spcPts val="0"/>
              </a:spcBef>
              <a:spcAft>
                <a:spcPts val="0"/>
              </a:spcAft>
              <a:defRPr/>
            </a:pPr>
            <a:r>
              <a:rPr lang="en-US"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With our expertise, technical skills and ethical character, we’ll help you secure what’s most important to you.</a:t>
            </a:r>
          </a:p>
        </p:txBody>
      </p:sp>
      <p:sp>
        <p:nvSpPr>
          <p:cNvPr id="4" name="TextBox 3">
            <a:extLst>
              <a:ext uri="{FF2B5EF4-FFF2-40B4-BE49-F238E27FC236}">
                <a16:creationId xmlns:a16="http://schemas.microsoft.com/office/drawing/2014/main" id="{57AD5696-AC4C-A0BB-3364-30240121DE61}"/>
              </a:ext>
            </a:extLst>
          </p:cNvPr>
          <p:cNvSpPr txBox="1"/>
          <p:nvPr userDrawn="1"/>
        </p:nvSpPr>
        <p:spPr>
          <a:xfrm>
            <a:off x="6420439" y="3433920"/>
            <a:ext cx="5386374" cy="692497"/>
          </a:xfrm>
          <a:prstGeom prst="rect">
            <a:avLst/>
          </a:prstGeom>
          <a:noFill/>
        </p:spPr>
        <p:txBody>
          <a:bodyPr wrap="square">
            <a:spAutoFit/>
          </a:bodyPr>
          <a:lstStyle/>
          <a:p>
            <a:pPr algn="l" eaLnBrk="1" fontAlgn="auto" hangingPunct="1">
              <a:spcBef>
                <a:spcPts val="0"/>
              </a:spcBef>
              <a:spcAft>
                <a:spcPts val="0"/>
              </a:spcAft>
              <a:defRPr/>
            </a:pPr>
            <a:r>
              <a:rPr lang="en-US" sz="1300" b="0" i="0">
                <a:solidFill>
                  <a:schemeClr val="tx1"/>
                </a:solidFill>
                <a:latin typeface="Open Sans" panose="020B0606030504020204" pitchFamily="34" charset="0"/>
                <a:ea typeface="Open Sans" panose="020B0606030504020204" pitchFamily="34" charset="0"/>
                <a:cs typeface="Open Sans" panose="020B0606030504020204" pitchFamily="34" charset="0"/>
              </a:rPr>
              <a:t>By transforming cybersecurity from a roadblock to an enabler. </a:t>
            </a:r>
            <a:r>
              <a:rPr lang="en-US" sz="1300" b="0" i="0" err="1">
                <a:solidFill>
                  <a:schemeClr val="tx1"/>
                </a:solidFill>
                <a:latin typeface="Open Sans" panose="020B0606030504020204" pitchFamily="34" charset="0"/>
                <a:ea typeface="Open Sans" panose="020B0606030504020204" pitchFamily="34" charset="0"/>
                <a:cs typeface="Open Sans" panose="020B0606030504020204" pitchFamily="34" charset="0"/>
              </a:rPr>
              <a:t>TrustedSec</a:t>
            </a:r>
            <a:r>
              <a:rPr lang="en-US" sz="1300" b="0" i="0">
                <a:solidFill>
                  <a:schemeClr val="tx1"/>
                </a:solidFill>
                <a:latin typeface="Open Sans" panose="020B0606030504020204" pitchFamily="34" charset="0"/>
                <a:ea typeface="Open Sans" panose="020B0606030504020204" pitchFamily="34" charset="0"/>
                <a:cs typeface="Open Sans" panose="020B0606030504020204" pitchFamily="34" charset="0"/>
              </a:rPr>
              <a:t> is more than a security consulting firm; we’re a </a:t>
            </a:r>
          </a:p>
          <a:p>
            <a:pPr algn="l" eaLnBrk="1" fontAlgn="auto" hangingPunct="1">
              <a:spcBef>
                <a:spcPts val="0"/>
              </a:spcBef>
              <a:spcAft>
                <a:spcPts val="0"/>
              </a:spcAft>
              <a:defRPr/>
            </a:pPr>
            <a:r>
              <a:rPr lang="en-US" sz="1300" b="0" i="0">
                <a:solidFill>
                  <a:schemeClr val="tx1"/>
                </a:solidFill>
                <a:latin typeface="Open Sans" panose="020B0606030504020204" pitchFamily="34" charset="0"/>
                <a:ea typeface="Open Sans" panose="020B0606030504020204" pitchFamily="34" charset="0"/>
                <a:cs typeface="Open Sans" panose="020B0606030504020204" pitchFamily="34" charset="0"/>
              </a:rPr>
              <a:t>go-to partner in your business’ success. </a:t>
            </a:r>
          </a:p>
        </p:txBody>
      </p:sp>
      <p:cxnSp>
        <p:nvCxnSpPr>
          <p:cNvPr id="5" name="Straight Connector 4">
            <a:extLst>
              <a:ext uri="{FF2B5EF4-FFF2-40B4-BE49-F238E27FC236}">
                <a16:creationId xmlns:a16="http://schemas.microsoft.com/office/drawing/2014/main" id="{73BD6CD8-6110-C9A3-26DA-3BB54FE118A0}"/>
              </a:ext>
            </a:extLst>
          </p:cNvPr>
          <p:cNvCxnSpPr/>
          <p:nvPr userDrawn="1"/>
        </p:nvCxnSpPr>
        <p:spPr>
          <a:xfrm>
            <a:off x="6520919" y="3217275"/>
            <a:ext cx="533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92D422E-9327-0976-A2F5-C226ADE7309E}"/>
              </a:ext>
            </a:extLst>
          </p:cNvPr>
          <p:cNvSpPr txBox="1"/>
          <p:nvPr userDrawn="1"/>
        </p:nvSpPr>
        <p:spPr>
          <a:xfrm>
            <a:off x="6628767" y="4262765"/>
            <a:ext cx="5080777" cy="163576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300" b="0" i="0">
                <a:latin typeface="Open Sans" panose="020B0606030504020204" pitchFamily="34" charset="0"/>
                <a:ea typeface="Open Sans" panose="020B0606030504020204" pitchFamily="34" charset="0"/>
                <a:cs typeface="Open Sans" panose="020B0606030504020204" pitchFamily="34" charset="0"/>
              </a:rPr>
              <a:t>Founded in 2012 by David Kennedy</a:t>
            </a:r>
          </a:p>
          <a:p>
            <a:pPr marL="285750" indent="-285750">
              <a:lnSpc>
                <a:spcPct val="200000"/>
              </a:lnSpc>
              <a:buFont typeface="Arial" panose="020B0604020202020204" pitchFamily="34" charset="0"/>
              <a:buChar char="•"/>
            </a:pPr>
            <a:r>
              <a:rPr lang="en-US" sz="1300" b="0" i="0">
                <a:latin typeface="Open Sans" panose="020B0606030504020204" pitchFamily="34" charset="0"/>
                <a:ea typeface="Open Sans" panose="020B0606030504020204" pitchFamily="34" charset="0"/>
                <a:cs typeface="Open Sans" panose="020B0606030504020204" pitchFamily="34" charset="0"/>
              </a:rPr>
              <a:t>80+ cybersecurity consultants working collaboratively</a:t>
            </a:r>
          </a:p>
          <a:p>
            <a:pPr marL="285750" indent="-285750">
              <a:lnSpc>
                <a:spcPct val="200000"/>
              </a:lnSpc>
              <a:buFont typeface="Arial" panose="020B0604020202020204" pitchFamily="34" charset="0"/>
              <a:buChar char="•"/>
            </a:pPr>
            <a:r>
              <a:rPr lang="en-US" sz="1300" b="0" i="0">
                <a:latin typeface="Open Sans" panose="020B0606030504020204" pitchFamily="34" charset="0"/>
                <a:ea typeface="Open Sans" panose="020B0606030504020204" pitchFamily="34" charset="0"/>
                <a:cs typeface="Open Sans" panose="020B0606030504020204" pitchFamily="34" charset="0"/>
              </a:rPr>
              <a:t>Global operations with headquarters in Cleveland, Ohio</a:t>
            </a:r>
          </a:p>
          <a:p>
            <a:pPr marL="285750" indent="-285750">
              <a:lnSpc>
                <a:spcPct val="200000"/>
              </a:lnSpc>
              <a:buFont typeface="Arial" panose="020B0604020202020204" pitchFamily="34" charset="0"/>
              <a:buChar char="•"/>
            </a:pPr>
            <a:r>
              <a:rPr lang="en-US" sz="1300" b="0" i="0">
                <a:latin typeface="Open Sans" panose="020B0606030504020204" pitchFamily="34" charset="0"/>
                <a:ea typeface="Open Sans" panose="020B0606030504020204" pitchFamily="34" charset="0"/>
                <a:cs typeface="Open Sans" panose="020B0606030504020204" pitchFamily="34" charset="0"/>
              </a:rPr>
              <a:t>Independent and security product agnostic</a:t>
            </a:r>
          </a:p>
        </p:txBody>
      </p:sp>
      <p:pic>
        <p:nvPicPr>
          <p:cNvPr id="8" name="Picture 7" descr="A green smiley face with eye patch&#10;&#10;Description automatically generated">
            <a:extLst>
              <a:ext uri="{FF2B5EF4-FFF2-40B4-BE49-F238E27FC236}">
                <a16:creationId xmlns:a16="http://schemas.microsoft.com/office/drawing/2014/main" id="{55EC4C36-E18A-953A-5C41-B081DE3467F7}"/>
              </a:ext>
            </a:extLst>
          </p:cNvPr>
          <p:cNvPicPr>
            <a:picLocks noChangeAspect="1"/>
          </p:cNvPicPr>
          <p:nvPr userDrawn="1"/>
        </p:nvPicPr>
        <p:blipFill>
          <a:blip r:embed="rId3"/>
          <a:stretch>
            <a:fillRect/>
          </a:stretch>
        </p:blipFill>
        <p:spPr>
          <a:xfrm rot="717155">
            <a:off x="5724735" y="182481"/>
            <a:ext cx="1391409" cy="1391409"/>
          </a:xfrm>
          <a:prstGeom prst="rect">
            <a:avLst/>
          </a:prstGeom>
        </p:spPr>
      </p:pic>
      <p:sp>
        <p:nvSpPr>
          <p:cNvPr id="11" name="TextBox 10">
            <a:extLst>
              <a:ext uri="{FF2B5EF4-FFF2-40B4-BE49-F238E27FC236}">
                <a16:creationId xmlns:a16="http://schemas.microsoft.com/office/drawing/2014/main" id="{62297F6A-34C9-9F24-361A-3C307686CC27}"/>
              </a:ext>
            </a:extLst>
          </p:cNvPr>
          <p:cNvSpPr txBox="1"/>
          <p:nvPr userDrawn="1"/>
        </p:nvSpPr>
        <p:spPr>
          <a:xfrm>
            <a:off x="6420439" y="1693931"/>
            <a:ext cx="5289105" cy="769441"/>
          </a:xfrm>
          <a:prstGeom prst="rect">
            <a:avLst/>
          </a:prstGeom>
          <a:noFill/>
        </p:spPr>
        <p:txBody>
          <a:bodyPr wrap="square" rtlCol="0">
            <a:spAutoFit/>
          </a:bodyPr>
          <a:lstStyle/>
          <a:p>
            <a:r>
              <a:rPr lang="en-US" sz="4400" b="1" i="0">
                <a:solidFill>
                  <a:schemeClr val="tx1"/>
                </a:solidFill>
                <a:latin typeface="Open Sans" panose="020B0606030504020204" pitchFamily="34" charset="0"/>
                <a:ea typeface="Open Sans" panose="020B0606030504020204" pitchFamily="34" charset="0"/>
                <a:cs typeface="Open Sans" panose="020B0606030504020204" pitchFamily="34" charset="0"/>
              </a:rPr>
              <a:t>Who We Are</a:t>
            </a:r>
            <a:endParaRPr lang="en-US" sz="4400" b="1" i="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68314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o We Work With">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04EC381-E82F-1F63-A05E-864DF6DE6E79}"/>
              </a:ext>
            </a:extLst>
          </p:cNvPr>
          <p:cNvSpPr/>
          <p:nvPr userDrawn="1"/>
        </p:nvSpPr>
        <p:spPr>
          <a:xfrm>
            <a:off x="0" y="3395868"/>
            <a:ext cx="12192000" cy="129262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sitting around a table&#10;&#10;Description automatically generated">
            <a:extLst>
              <a:ext uri="{FF2B5EF4-FFF2-40B4-BE49-F238E27FC236}">
                <a16:creationId xmlns:a16="http://schemas.microsoft.com/office/drawing/2014/main" id="{F07B7078-CD1E-06D8-E9F6-0B21667BD3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9338" b="28882"/>
          <a:stretch/>
        </p:blipFill>
        <p:spPr>
          <a:xfrm>
            <a:off x="0" y="-2"/>
            <a:ext cx="12192000" cy="3395869"/>
          </a:xfrm>
          <a:prstGeom prst="rect">
            <a:avLst/>
          </a:prstGeom>
        </p:spPr>
      </p:pic>
      <p:sp>
        <p:nvSpPr>
          <p:cNvPr id="5" name="TextBox 4">
            <a:extLst>
              <a:ext uri="{FF2B5EF4-FFF2-40B4-BE49-F238E27FC236}">
                <a16:creationId xmlns:a16="http://schemas.microsoft.com/office/drawing/2014/main" id="{EF1A7960-592D-5484-85E2-05B2A1272446}"/>
              </a:ext>
            </a:extLst>
          </p:cNvPr>
          <p:cNvSpPr txBox="1"/>
          <p:nvPr userDrawn="1"/>
        </p:nvSpPr>
        <p:spPr>
          <a:xfrm>
            <a:off x="2576513" y="3458980"/>
            <a:ext cx="6934200" cy="769441"/>
          </a:xfrm>
          <a:prstGeom prst="rect">
            <a:avLst/>
          </a:prstGeom>
          <a:noFill/>
        </p:spPr>
        <p:txBody>
          <a:bodyPr wrap="square" rtlCol="0">
            <a:spAutoFit/>
          </a:bodyPr>
          <a:lstStyle/>
          <a:p>
            <a:pPr algn="ctr"/>
            <a:r>
              <a:rPr lang="en-US" sz="4400" b="1" i="0">
                <a:solidFill>
                  <a:schemeClr val="bg1"/>
                </a:solidFill>
                <a:latin typeface="Open Sans" panose="020B0606030504020204" pitchFamily="34" charset="0"/>
                <a:ea typeface="Open Sans" panose="020B0606030504020204" pitchFamily="34" charset="0"/>
                <a:cs typeface="Open Sans" panose="020B0606030504020204" pitchFamily="34" charset="0"/>
              </a:rPr>
              <a:t>Who Do We Work With?</a:t>
            </a:r>
          </a:p>
        </p:txBody>
      </p:sp>
      <p:sp>
        <p:nvSpPr>
          <p:cNvPr id="7" name="TextBox 9">
            <a:extLst>
              <a:ext uri="{FF2B5EF4-FFF2-40B4-BE49-F238E27FC236}">
                <a16:creationId xmlns:a16="http://schemas.microsoft.com/office/drawing/2014/main" id="{2FA65705-A9E9-3871-EC88-CDDB994FF2A8}"/>
              </a:ext>
            </a:extLst>
          </p:cNvPr>
          <p:cNvSpPr txBox="1">
            <a:spLocks noChangeArrowheads="1"/>
          </p:cNvSpPr>
          <p:nvPr userDrawn="1"/>
        </p:nvSpPr>
        <p:spPr bwMode="auto">
          <a:xfrm>
            <a:off x="965201" y="4900536"/>
            <a:ext cx="10156825"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eaLnBrk="0" fontAlgn="base" hangingPunct="0">
              <a:spcBef>
                <a:spcPct val="0"/>
              </a:spcBef>
              <a:spcAft>
                <a:spcPct val="0"/>
              </a:spcAft>
              <a:defRPr>
                <a:solidFill>
                  <a:schemeClr val="tx1"/>
                </a:solidFill>
                <a:latin typeface="Lato" panose="020F0502020204030203" pitchFamily="34" charset="0"/>
              </a:defRPr>
            </a:lvl6pPr>
            <a:lvl7pPr marL="2971800" indent="-228600" eaLnBrk="0" fontAlgn="base" hangingPunct="0">
              <a:spcBef>
                <a:spcPct val="0"/>
              </a:spcBef>
              <a:spcAft>
                <a:spcPct val="0"/>
              </a:spcAft>
              <a:defRPr>
                <a:solidFill>
                  <a:schemeClr val="tx1"/>
                </a:solidFill>
                <a:latin typeface="Lato" panose="020F0502020204030203" pitchFamily="34" charset="0"/>
              </a:defRPr>
            </a:lvl7pPr>
            <a:lvl8pPr marL="3429000" indent="-228600" eaLnBrk="0" fontAlgn="base" hangingPunct="0">
              <a:spcBef>
                <a:spcPct val="0"/>
              </a:spcBef>
              <a:spcAft>
                <a:spcPct val="0"/>
              </a:spcAft>
              <a:defRPr>
                <a:solidFill>
                  <a:schemeClr val="tx1"/>
                </a:solidFill>
                <a:latin typeface="Lato" panose="020F0502020204030203" pitchFamily="34" charset="0"/>
              </a:defRPr>
            </a:lvl8pPr>
            <a:lvl9pPr marL="3886200" indent="-228600" eaLnBrk="0" fontAlgn="base" hangingPunct="0">
              <a:spcBef>
                <a:spcPct val="0"/>
              </a:spcBef>
              <a:spcAft>
                <a:spcPct val="0"/>
              </a:spcAft>
              <a:defRPr>
                <a:solidFill>
                  <a:schemeClr val="tx1"/>
                </a:solidFill>
                <a:latin typeface="Lato" panose="020F0502020204030203" pitchFamily="34" charset="0"/>
              </a:defRPr>
            </a:lvl9pPr>
          </a:lstStyle>
          <a:p>
            <a:pPr algn="ctr">
              <a:spcBef>
                <a:spcPts val="600"/>
              </a:spcBef>
            </a:pPr>
            <a:r>
              <a:rPr lang="en-US" altLang="en-US" sz="1600">
                <a:latin typeface="Open Sans" panose="020B0606030504020204" pitchFamily="34" charset="0"/>
                <a:cs typeface="Open Sans" panose="020B0606030504020204" pitchFamily="34" charset="0"/>
              </a:rPr>
              <a:t>Whether you’re a large corporation or a small business, we pride ourselves on collaborating </a:t>
            </a:r>
          </a:p>
          <a:p>
            <a:pPr algn="ctr">
              <a:lnSpc>
                <a:spcPct val="100000"/>
              </a:lnSpc>
              <a:spcBef>
                <a:spcPts val="300"/>
              </a:spcBef>
            </a:pPr>
            <a:r>
              <a:rPr lang="en-US" altLang="en-US" sz="1600">
                <a:latin typeface="Open Sans" panose="020B0606030504020204" pitchFamily="34" charset="0"/>
                <a:cs typeface="Open Sans" panose="020B0606030504020204" pitchFamily="34" charset="0"/>
              </a:rPr>
              <a:t>with organizations that are truly committed to enhancing their security program.</a:t>
            </a:r>
          </a:p>
        </p:txBody>
      </p:sp>
      <p:sp>
        <p:nvSpPr>
          <p:cNvPr id="8" name="TextBox 9">
            <a:extLst>
              <a:ext uri="{FF2B5EF4-FFF2-40B4-BE49-F238E27FC236}">
                <a16:creationId xmlns:a16="http://schemas.microsoft.com/office/drawing/2014/main" id="{08851D27-C112-EFB5-53E3-5A480BF7BCB7}"/>
              </a:ext>
            </a:extLst>
          </p:cNvPr>
          <p:cNvSpPr txBox="1">
            <a:spLocks noChangeArrowheads="1"/>
          </p:cNvSpPr>
          <p:nvPr userDrawn="1"/>
        </p:nvSpPr>
        <p:spPr bwMode="auto">
          <a:xfrm>
            <a:off x="965201" y="4153471"/>
            <a:ext cx="10156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eaLnBrk="0" fontAlgn="base" hangingPunct="0">
              <a:spcBef>
                <a:spcPct val="0"/>
              </a:spcBef>
              <a:spcAft>
                <a:spcPct val="0"/>
              </a:spcAft>
              <a:defRPr>
                <a:solidFill>
                  <a:schemeClr val="tx1"/>
                </a:solidFill>
                <a:latin typeface="Lato" panose="020F0502020204030203" pitchFamily="34" charset="0"/>
              </a:defRPr>
            </a:lvl6pPr>
            <a:lvl7pPr marL="2971800" indent="-228600" eaLnBrk="0" fontAlgn="base" hangingPunct="0">
              <a:spcBef>
                <a:spcPct val="0"/>
              </a:spcBef>
              <a:spcAft>
                <a:spcPct val="0"/>
              </a:spcAft>
              <a:defRPr>
                <a:solidFill>
                  <a:schemeClr val="tx1"/>
                </a:solidFill>
                <a:latin typeface="Lato" panose="020F0502020204030203" pitchFamily="34" charset="0"/>
              </a:defRPr>
            </a:lvl7pPr>
            <a:lvl8pPr marL="3429000" indent="-228600" eaLnBrk="0" fontAlgn="base" hangingPunct="0">
              <a:spcBef>
                <a:spcPct val="0"/>
              </a:spcBef>
              <a:spcAft>
                <a:spcPct val="0"/>
              </a:spcAft>
              <a:defRPr>
                <a:solidFill>
                  <a:schemeClr val="tx1"/>
                </a:solidFill>
                <a:latin typeface="Lato" panose="020F0502020204030203" pitchFamily="34" charset="0"/>
              </a:defRPr>
            </a:lvl8pPr>
            <a:lvl9pPr marL="3886200" indent="-228600" eaLnBrk="0" fontAlgn="base" hangingPunct="0">
              <a:spcBef>
                <a:spcPct val="0"/>
              </a:spcBef>
              <a:spcAft>
                <a:spcPct val="0"/>
              </a:spcAft>
              <a:defRPr>
                <a:solidFill>
                  <a:schemeClr val="tx1"/>
                </a:solidFill>
                <a:latin typeface="Lato" panose="020F0502020204030203" pitchFamily="34" charset="0"/>
              </a:defRPr>
            </a:lvl9pPr>
          </a:lstStyle>
          <a:p>
            <a:pPr algn="ctr">
              <a:spcBef>
                <a:spcPts val="600"/>
              </a:spcBef>
            </a:pPr>
            <a:r>
              <a:rPr lang="en-US" altLang="en-US" sz="2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We Help Mature Security Programs for Businesses of All Types</a:t>
            </a:r>
          </a:p>
        </p:txBody>
      </p:sp>
      <p:sp>
        <p:nvSpPr>
          <p:cNvPr id="11" name="TextBox 12">
            <a:extLst>
              <a:ext uri="{FF2B5EF4-FFF2-40B4-BE49-F238E27FC236}">
                <a16:creationId xmlns:a16="http://schemas.microsoft.com/office/drawing/2014/main" id="{257EC974-6C45-D15C-2E9E-6C46B695BB50}"/>
              </a:ext>
            </a:extLst>
          </p:cNvPr>
          <p:cNvSpPr txBox="1">
            <a:spLocks noChangeArrowheads="1"/>
          </p:cNvSpPr>
          <p:nvPr userDrawn="1"/>
        </p:nvSpPr>
        <p:spPr bwMode="auto">
          <a:xfrm>
            <a:off x="2311694" y="5788426"/>
            <a:ext cx="76497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eaLnBrk="0" fontAlgn="base" hangingPunct="0">
              <a:spcBef>
                <a:spcPct val="0"/>
              </a:spcBef>
              <a:spcAft>
                <a:spcPct val="0"/>
              </a:spcAft>
              <a:defRPr>
                <a:solidFill>
                  <a:schemeClr val="tx1"/>
                </a:solidFill>
                <a:latin typeface="Lato" panose="020F0502020204030203" pitchFamily="34" charset="0"/>
              </a:defRPr>
            </a:lvl6pPr>
            <a:lvl7pPr marL="2971800" indent="-228600" eaLnBrk="0" fontAlgn="base" hangingPunct="0">
              <a:spcBef>
                <a:spcPct val="0"/>
              </a:spcBef>
              <a:spcAft>
                <a:spcPct val="0"/>
              </a:spcAft>
              <a:defRPr>
                <a:solidFill>
                  <a:schemeClr val="tx1"/>
                </a:solidFill>
                <a:latin typeface="Lato" panose="020F0502020204030203" pitchFamily="34" charset="0"/>
              </a:defRPr>
            </a:lvl7pPr>
            <a:lvl8pPr marL="3429000" indent="-228600" eaLnBrk="0" fontAlgn="base" hangingPunct="0">
              <a:spcBef>
                <a:spcPct val="0"/>
              </a:spcBef>
              <a:spcAft>
                <a:spcPct val="0"/>
              </a:spcAft>
              <a:defRPr>
                <a:solidFill>
                  <a:schemeClr val="tx1"/>
                </a:solidFill>
                <a:latin typeface="Lato" panose="020F0502020204030203" pitchFamily="34" charset="0"/>
              </a:defRPr>
            </a:lvl8pPr>
            <a:lvl9pPr marL="3886200" indent="-228600" eaLnBrk="0" fontAlgn="base" hangingPunct="0">
              <a:spcBef>
                <a:spcPct val="0"/>
              </a:spcBef>
              <a:spcAft>
                <a:spcPct val="0"/>
              </a:spcAft>
              <a:defRPr>
                <a:solidFill>
                  <a:schemeClr val="tx1"/>
                </a:solidFill>
                <a:latin typeface="Lato" panose="020F0502020204030203" pitchFamily="34" charset="0"/>
              </a:defRPr>
            </a:lvl9pPr>
          </a:lstStyle>
          <a:p>
            <a:pPr marL="0" indent="0">
              <a:lnSpc>
                <a:spcPct val="100000"/>
              </a:lnSpc>
              <a:buFont typeface="Arial" panose="020B0604020202020204" pitchFamily="34" charset="0"/>
              <a:buNone/>
            </a:pPr>
            <a:r>
              <a:rPr lang="en-US" altLang="en-US" sz="1600" b="1" i="0">
                <a:latin typeface="Open Sans Semibold" panose="020B0606030504020204" pitchFamily="34" charset="0"/>
                <a:ea typeface="Open Sans Semibold" panose="020B0606030504020204" pitchFamily="34" charset="0"/>
                <a:cs typeface="Open Sans Semibold" panose="020B0606030504020204" pitchFamily="34" charset="0"/>
              </a:rPr>
              <a:t>Publicly Traded Corporations  |  Privately Held Businesses |  Conglomerates</a:t>
            </a:r>
          </a:p>
        </p:txBody>
      </p:sp>
      <p:sp>
        <p:nvSpPr>
          <p:cNvPr id="13" name="TextBox 12">
            <a:extLst>
              <a:ext uri="{FF2B5EF4-FFF2-40B4-BE49-F238E27FC236}">
                <a16:creationId xmlns:a16="http://schemas.microsoft.com/office/drawing/2014/main" id="{8629AD16-D51C-39E4-4352-E72699BD5EE2}"/>
              </a:ext>
            </a:extLst>
          </p:cNvPr>
          <p:cNvSpPr txBox="1">
            <a:spLocks noChangeArrowheads="1"/>
          </p:cNvSpPr>
          <p:nvPr userDrawn="1"/>
        </p:nvSpPr>
        <p:spPr bwMode="auto">
          <a:xfrm>
            <a:off x="2596643" y="6203925"/>
            <a:ext cx="71119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eaLnBrk="0" fontAlgn="base" hangingPunct="0">
              <a:spcBef>
                <a:spcPct val="0"/>
              </a:spcBef>
              <a:spcAft>
                <a:spcPct val="0"/>
              </a:spcAft>
              <a:defRPr>
                <a:solidFill>
                  <a:schemeClr val="tx1"/>
                </a:solidFill>
                <a:latin typeface="Lato" panose="020F0502020204030203" pitchFamily="34" charset="0"/>
              </a:defRPr>
            </a:lvl6pPr>
            <a:lvl7pPr marL="2971800" indent="-228600" eaLnBrk="0" fontAlgn="base" hangingPunct="0">
              <a:spcBef>
                <a:spcPct val="0"/>
              </a:spcBef>
              <a:spcAft>
                <a:spcPct val="0"/>
              </a:spcAft>
              <a:defRPr>
                <a:solidFill>
                  <a:schemeClr val="tx1"/>
                </a:solidFill>
                <a:latin typeface="Lato" panose="020F0502020204030203" pitchFamily="34" charset="0"/>
              </a:defRPr>
            </a:lvl7pPr>
            <a:lvl8pPr marL="3429000" indent="-228600" eaLnBrk="0" fontAlgn="base" hangingPunct="0">
              <a:spcBef>
                <a:spcPct val="0"/>
              </a:spcBef>
              <a:spcAft>
                <a:spcPct val="0"/>
              </a:spcAft>
              <a:defRPr>
                <a:solidFill>
                  <a:schemeClr val="tx1"/>
                </a:solidFill>
                <a:latin typeface="Lato" panose="020F0502020204030203" pitchFamily="34" charset="0"/>
              </a:defRPr>
            </a:lvl8pPr>
            <a:lvl9pPr marL="3886200" indent="-228600" eaLnBrk="0" fontAlgn="base" hangingPunct="0">
              <a:spcBef>
                <a:spcPct val="0"/>
              </a:spcBef>
              <a:spcAft>
                <a:spcPct val="0"/>
              </a:spcAft>
              <a:defRPr>
                <a:solidFill>
                  <a:schemeClr val="tx1"/>
                </a:solidFill>
                <a:latin typeface="Lato" panose="020F0502020204030203" pitchFamily="34" charset="0"/>
              </a:defRPr>
            </a:lvl9pPr>
          </a:lstStyle>
          <a:p>
            <a:pPr marL="0" indent="0">
              <a:lnSpc>
                <a:spcPct val="100000"/>
              </a:lnSpc>
              <a:buFont typeface="Arial" panose="020B0604020202020204" pitchFamily="34" charset="0"/>
              <a:buNone/>
            </a:pPr>
            <a:r>
              <a:rPr lang="en-US" altLang="en-US" sz="1600" b="1" i="0">
                <a:latin typeface="Open Sans Semibold" panose="020B0606030504020204" pitchFamily="34" charset="0"/>
                <a:ea typeface="Open Sans Semibold" panose="020B0606030504020204" pitchFamily="34" charset="0"/>
                <a:cs typeface="Open Sans Semibold" panose="020B0606030504020204" pitchFamily="34" charset="0"/>
              </a:rPr>
              <a:t>Holding Companies  |  Government Agencies  |  Cities &amp; Municipalities</a:t>
            </a:r>
          </a:p>
        </p:txBody>
      </p:sp>
    </p:spTree>
    <p:extLst>
      <p:ext uri="{BB962C8B-B14F-4D97-AF65-F5344CB8AC3E}">
        <p14:creationId xmlns:p14="http://schemas.microsoft.com/office/powerpoint/2010/main" val="24660855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Fundamental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46245C5-E0E2-09CB-8A9E-18700A7064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6070" r="23796"/>
          <a:stretch/>
        </p:blipFill>
        <p:spPr>
          <a:xfrm>
            <a:off x="0" y="0"/>
            <a:ext cx="5157251" cy="6857999"/>
          </a:xfrm>
          <a:prstGeom prst="rect">
            <a:avLst/>
          </a:prstGeom>
        </p:spPr>
      </p:pic>
      <p:pic>
        <p:nvPicPr>
          <p:cNvPr id="16" name="Picture 15">
            <a:extLst>
              <a:ext uri="{FF2B5EF4-FFF2-40B4-BE49-F238E27FC236}">
                <a16:creationId xmlns:a16="http://schemas.microsoft.com/office/drawing/2014/main" id="{6FC17071-A5D3-4F31-BC7C-38050896C270}"/>
              </a:ext>
            </a:extLst>
          </p:cNvPr>
          <p:cNvPicPr>
            <a:picLocks noChangeAspect="1"/>
          </p:cNvPicPr>
          <p:nvPr userDrawn="1"/>
        </p:nvPicPr>
        <p:blipFill>
          <a:blip r:embed="rId3"/>
          <a:srcRect/>
          <a:stretch/>
        </p:blipFill>
        <p:spPr>
          <a:xfrm>
            <a:off x="5565722" y="275471"/>
            <a:ext cx="6406536" cy="446406"/>
          </a:xfrm>
          <a:prstGeom prst="rect">
            <a:avLst/>
          </a:prstGeom>
        </p:spPr>
      </p:pic>
      <p:sp>
        <p:nvSpPr>
          <p:cNvPr id="27" name="TextBox 26">
            <a:extLst>
              <a:ext uri="{FF2B5EF4-FFF2-40B4-BE49-F238E27FC236}">
                <a16:creationId xmlns:a16="http://schemas.microsoft.com/office/drawing/2014/main" id="{D07BA793-4F05-B77B-7857-3DEABA24DA25}"/>
              </a:ext>
            </a:extLst>
          </p:cNvPr>
          <p:cNvSpPr txBox="1"/>
          <p:nvPr userDrawn="1"/>
        </p:nvSpPr>
        <p:spPr>
          <a:xfrm>
            <a:off x="5565722" y="919547"/>
            <a:ext cx="3750995" cy="338554"/>
          </a:xfrm>
          <a:prstGeom prst="rect">
            <a:avLst/>
          </a:prstGeom>
          <a:noFill/>
        </p:spPr>
        <p:txBody>
          <a:bodyPr wrap="square" rtlCol="0">
            <a:spAutoFit/>
          </a:bodyPr>
          <a:lstStyle/>
          <a:p>
            <a:pPr algn="l"/>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Enable Success</a:t>
            </a:r>
          </a:p>
        </p:txBody>
      </p:sp>
      <p:sp>
        <p:nvSpPr>
          <p:cNvPr id="31" name="TextBox 30">
            <a:extLst>
              <a:ext uri="{FF2B5EF4-FFF2-40B4-BE49-F238E27FC236}">
                <a16:creationId xmlns:a16="http://schemas.microsoft.com/office/drawing/2014/main" id="{3D14F547-3B3D-4EBB-2F76-36E38D4F1CE0}"/>
              </a:ext>
            </a:extLst>
          </p:cNvPr>
          <p:cNvSpPr txBox="1"/>
          <p:nvPr userDrawn="1"/>
        </p:nvSpPr>
        <p:spPr>
          <a:xfrm>
            <a:off x="5565720" y="1257803"/>
            <a:ext cx="6152585" cy="577081"/>
          </a:xfrm>
          <a:prstGeom prst="rect">
            <a:avLst/>
          </a:prstGeom>
          <a:noFill/>
        </p:spPr>
        <p:txBody>
          <a:bodyPr wrap="square" rtlCol="0">
            <a:spAutoFit/>
          </a:bodyPr>
          <a:lstStyle/>
          <a:p>
            <a:pPr algn="just"/>
            <a:r>
              <a:rPr lang="en-US" sz="1050" b="0" i="0">
                <a:effectLst/>
                <a:latin typeface="Open Sans" panose="020B0606030504020204" pitchFamily="34" charset="0"/>
                <a:ea typeface="Open Sans" panose="020B0606030504020204" pitchFamily="34" charset="0"/>
                <a:cs typeface="Open Sans" panose="020B0606030504020204" pitchFamily="34" charset="0"/>
              </a:rPr>
              <a:t>We view security as a cause for celebration, not dread. That’s why we use a “no fear mongering” approach, ensuring that you never feel pressured into choosing ill-fitted fixes or wasting your resources.</a:t>
            </a:r>
          </a:p>
        </p:txBody>
      </p:sp>
      <p:sp>
        <p:nvSpPr>
          <p:cNvPr id="2" name="TextBox 1">
            <a:extLst>
              <a:ext uri="{FF2B5EF4-FFF2-40B4-BE49-F238E27FC236}">
                <a16:creationId xmlns:a16="http://schemas.microsoft.com/office/drawing/2014/main" id="{D04280C2-A482-476D-44BB-9D720DD4AD84}"/>
              </a:ext>
            </a:extLst>
          </p:cNvPr>
          <p:cNvSpPr txBox="1"/>
          <p:nvPr userDrawn="1"/>
        </p:nvSpPr>
        <p:spPr>
          <a:xfrm>
            <a:off x="5565722" y="1969570"/>
            <a:ext cx="3750995" cy="338554"/>
          </a:xfrm>
          <a:prstGeom prst="rect">
            <a:avLst/>
          </a:prstGeom>
          <a:noFill/>
        </p:spPr>
        <p:txBody>
          <a:bodyPr wrap="square" rtlCol="0">
            <a:spAutoFit/>
          </a:bodyPr>
          <a:lstStyle/>
          <a:p>
            <a:pPr algn="l"/>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Solving Challenges</a:t>
            </a:r>
          </a:p>
        </p:txBody>
      </p:sp>
      <p:sp>
        <p:nvSpPr>
          <p:cNvPr id="3" name="TextBox 2">
            <a:extLst>
              <a:ext uri="{FF2B5EF4-FFF2-40B4-BE49-F238E27FC236}">
                <a16:creationId xmlns:a16="http://schemas.microsoft.com/office/drawing/2014/main" id="{D1DE058C-8A27-F971-E51F-F0B04C539D8A}"/>
              </a:ext>
            </a:extLst>
          </p:cNvPr>
          <p:cNvSpPr txBox="1"/>
          <p:nvPr userDrawn="1"/>
        </p:nvSpPr>
        <p:spPr>
          <a:xfrm>
            <a:off x="5565720" y="2307826"/>
            <a:ext cx="6152585" cy="738664"/>
          </a:xfrm>
          <a:prstGeom prst="rect">
            <a:avLst/>
          </a:prstGeom>
          <a:noFill/>
        </p:spPr>
        <p:txBody>
          <a:bodyPr wrap="square" rtlCol="0">
            <a:spAutoFit/>
          </a:bodyPr>
          <a:lstStyle/>
          <a:p>
            <a:pPr algn="just"/>
            <a:r>
              <a:rPr lang="en-US" sz="1050" b="0" i="0">
                <a:effectLst/>
                <a:latin typeface="Open Sans" panose="020B0606030504020204" pitchFamily="34" charset="0"/>
                <a:ea typeface="Open Sans" panose="020B0606030504020204" pitchFamily="34" charset="0"/>
                <a:cs typeface="Open Sans" panose="020B0606030504020204" pitchFamily="34" charset="0"/>
              </a:rPr>
              <a:t>From the first sales call to the final report delivery, our security experts are involved in every aspect of an engagement. Open-source and ethical-hacker ethos inform our actions. Our experts contribute to the security community through frequent publications and speaking engagements.</a:t>
            </a:r>
          </a:p>
        </p:txBody>
      </p:sp>
      <p:sp>
        <p:nvSpPr>
          <p:cNvPr id="4" name="TextBox 3">
            <a:extLst>
              <a:ext uri="{FF2B5EF4-FFF2-40B4-BE49-F238E27FC236}">
                <a16:creationId xmlns:a16="http://schemas.microsoft.com/office/drawing/2014/main" id="{400F82B3-72D2-BD1C-E02E-E4240E780D08}"/>
              </a:ext>
            </a:extLst>
          </p:cNvPr>
          <p:cNvSpPr txBox="1"/>
          <p:nvPr userDrawn="1"/>
        </p:nvSpPr>
        <p:spPr>
          <a:xfrm>
            <a:off x="5565722" y="3193355"/>
            <a:ext cx="3750995" cy="338554"/>
          </a:xfrm>
          <a:prstGeom prst="rect">
            <a:avLst/>
          </a:prstGeom>
          <a:noFill/>
        </p:spPr>
        <p:txBody>
          <a:bodyPr wrap="square" rtlCol="0">
            <a:spAutoFit/>
          </a:bodyPr>
          <a:lstStyle/>
          <a:p>
            <a:pPr algn="l"/>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Collective Intelligence</a:t>
            </a:r>
          </a:p>
        </p:txBody>
      </p:sp>
      <p:sp>
        <p:nvSpPr>
          <p:cNvPr id="5" name="TextBox 4">
            <a:extLst>
              <a:ext uri="{FF2B5EF4-FFF2-40B4-BE49-F238E27FC236}">
                <a16:creationId xmlns:a16="http://schemas.microsoft.com/office/drawing/2014/main" id="{76468D91-9C33-6372-01D6-79E29796E3BD}"/>
              </a:ext>
            </a:extLst>
          </p:cNvPr>
          <p:cNvSpPr txBox="1"/>
          <p:nvPr userDrawn="1"/>
        </p:nvSpPr>
        <p:spPr>
          <a:xfrm>
            <a:off x="5565720" y="3531611"/>
            <a:ext cx="6066295" cy="738664"/>
          </a:xfrm>
          <a:prstGeom prst="rect">
            <a:avLst/>
          </a:prstGeom>
          <a:noFill/>
        </p:spPr>
        <p:txBody>
          <a:bodyPr wrap="square" rtlCol="0">
            <a:spAutoFit/>
          </a:bodyPr>
          <a:lstStyle/>
          <a:p>
            <a:pPr algn="just"/>
            <a:r>
              <a:rPr lang="en-US" sz="1050" b="0" i="0">
                <a:effectLst/>
                <a:latin typeface="Open Sans" panose="020B0606030504020204" pitchFamily="34" charset="0"/>
                <a:ea typeface="Open Sans" panose="020B0606030504020204" pitchFamily="34" charset="0"/>
                <a:cs typeface="Open Sans" panose="020B0606030504020204" pitchFamily="34" charset="0"/>
              </a:rPr>
              <a:t>We utilize custom knowledge management platforms that allow our experts to leverage the diverse skill sets of the rest of our teams. While each engagement is conducted by a dedicated expert consultant, the collective intelligence of all of </a:t>
            </a:r>
            <a:r>
              <a:rPr lang="en-US" sz="1050" b="0" i="0" err="1">
                <a:effectLst/>
                <a:latin typeface="Open Sans" panose="020B0606030504020204" pitchFamily="34" charset="0"/>
                <a:ea typeface="Open Sans" panose="020B0606030504020204" pitchFamily="34" charset="0"/>
                <a:cs typeface="Open Sans" panose="020B0606030504020204" pitchFamily="34" charset="0"/>
              </a:rPr>
              <a:t>TrustedSec</a:t>
            </a:r>
            <a:r>
              <a:rPr lang="en-US" sz="1050" b="0" i="0">
                <a:effectLst/>
                <a:latin typeface="Open Sans" panose="020B0606030504020204" pitchFamily="34" charset="0"/>
                <a:ea typeface="Open Sans" panose="020B0606030504020204" pitchFamily="34" charset="0"/>
                <a:cs typeface="Open Sans" panose="020B0606030504020204" pitchFamily="34" charset="0"/>
              </a:rPr>
              <a:t> is at work through our unique collaborative approach.</a:t>
            </a:r>
          </a:p>
        </p:txBody>
      </p:sp>
      <p:sp>
        <p:nvSpPr>
          <p:cNvPr id="6" name="TextBox 5">
            <a:extLst>
              <a:ext uri="{FF2B5EF4-FFF2-40B4-BE49-F238E27FC236}">
                <a16:creationId xmlns:a16="http://schemas.microsoft.com/office/drawing/2014/main" id="{1A59C5B5-6B34-DA40-99E9-1EB764AA4986}"/>
              </a:ext>
            </a:extLst>
          </p:cNvPr>
          <p:cNvSpPr txBox="1"/>
          <p:nvPr userDrawn="1"/>
        </p:nvSpPr>
        <p:spPr>
          <a:xfrm>
            <a:off x="5565722" y="4417142"/>
            <a:ext cx="3750995" cy="338554"/>
          </a:xfrm>
          <a:prstGeom prst="rect">
            <a:avLst/>
          </a:prstGeom>
          <a:noFill/>
        </p:spPr>
        <p:txBody>
          <a:bodyPr wrap="square" rtlCol="0">
            <a:spAutoFit/>
          </a:bodyPr>
          <a:lstStyle/>
          <a:p>
            <a:pPr algn="l"/>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Purpose and People</a:t>
            </a:r>
          </a:p>
        </p:txBody>
      </p:sp>
      <p:sp>
        <p:nvSpPr>
          <p:cNvPr id="7" name="TextBox 6">
            <a:extLst>
              <a:ext uri="{FF2B5EF4-FFF2-40B4-BE49-F238E27FC236}">
                <a16:creationId xmlns:a16="http://schemas.microsoft.com/office/drawing/2014/main" id="{D3F92A92-9E02-B61A-6062-F203A03523EB}"/>
              </a:ext>
            </a:extLst>
          </p:cNvPr>
          <p:cNvSpPr txBox="1"/>
          <p:nvPr userDrawn="1"/>
        </p:nvSpPr>
        <p:spPr>
          <a:xfrm>
            <a:off x="5565720" y="4755398"/>
            <a:ext cx="6066295" cy="577081"/>
          </a:xfrm>
          <a:prstGeom prst="rect">
            <a:avLst/>
          </a:prstGeom>
          <a:noFill/>
        </p:spPr>
        <p:txBody>
          <a:bodyPr wrap="square" rtlCol="0">
            <a:spAutoFit/>
          </a:bodyPr>
          <a:lstStyle/>
          <a:p>
            <a:pPr algn="just"/>
            <a:r>
              <a:rPr lang="en-US" sz="1050" b="0" i="0">
                <a:effectLst/>
                <a:latin typeface="Open Sans" panose="020B0606030504020204" pitchFamily="34" charset="0"/>
                <a:ea typeface="Open Sans" panose="020B0606030504020204" pitchFamily="34" charset="0"/>
                <a:cs typeface="Open Sans" panose="020B0606030504020204" pitchFamily="34" charset="0"/>
              </a:rPr>
              <a:t>Products come and go. Services change. Today’s cutting-edge technology is tomorrow’s standards. What’s left is purpose and people. We believe, above all, that empathy and honesty improve security for our clients and partners.</a:t>
            </a:r>
          </a:p>
        </p:txBody>
      </p:sp>
      <p:sp>
        <p:nvSpPr>
          <p:cNvPr id="8" name="TextBox 7">
            <a:extLst>
              <a:ext uri="{FF2B5EF4-FFF2-40B4-BE49-F238E27FC236}">
                <a16:creationId xmlns:a16="http://schemas.microsoft.com/office/drawing/2014/main" id="{EF61FEB5-461F-F10A-93B7-A7BDA95026BB}"/>
              </a:ext>
            </a:extLst>
          </p:cNvPr>
          <p:cNvSpPr txBox="1"/>
          <p:nvPr userDrawn="1"/>
        </p:nvSpPr>
        <p:spPr>
          <a:xfrm>
            <a:off x="5565722" y="5460019"/>
            <a:ext cx="3750995" cy="338554"/>
          </a:xfrm>
          <a:prstGeom prst="rect">
            <a:avLst/>
          </a:prstGeom>
          <a:noFill/>
        </p:spPr>
        <p:txBody>
          <a:bodyPr wrap="square" rtlCol="0">
            <a:spAutoFit/>
          </a:bodyPr>
          <a:lstStyle/>
          <a:p>
            <a:pPr algn="l"/>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Staying Ahead</a:t>
            </a:r>
          </a:p>
        </p:txBody>
      </p:sp>
      <p:sp>
        <p:nvSpPr>
          <p:cNvPr id="9" name="TextBox 8">
            <a:extLst>
              <a:ext uri="{FF2B5EF4-FFF2-40B4-BE49-F238E27FC236}">
                <a16:creationId xmlns:a16="http://schemas.microsoft.com/office/drawing/2014/main" id="{8DBC56EF-C20D-09B3-F937-B5E36CB0A260}"/>
              </a:ext>
            </a:extLst>
          </p:cNvPr>
          <p:cNvSpPr txBox="1"/>
          <p:nvPr userDrawn="1"/>
        </p:nvSpPr>
        <p:spPr>
          <a:xfrm>
            <a:off x="5565720" y="5798275"/>
            <a:ext cx="6066295" cy="738664"/>
          </a:xfrm>
          <a:prstGeom prst="rect">
            <a:avLst/>
          </a:prstGeom>
          <a:noFill/>
        </p:spPr>
        <p:txBody>
          <a:bodyPr wrap="square" rtlCol="0">
            <a:spAutoFit/>
          </a:bodyPr>
          <a:lstStyle/>
          <a:p>
            <a:pPr algn="just"/>
            <a:r>
              <a:rPr lang="en-US" sz="1050" b="0" i="0">
                <a:effectLst/>
                <a:latin typeface="Open Sans" panose="020B0606030504020204" pitchFamily="34" charset="0"/>
                <a:ea typeface="Open Sans" panose="020B0606030504020204" pitchFamily="34" charset="0"/>
                <a:cs typeface="Open Sans" panose="020B0606030504020204" pitchFamily="34" charset="0"/>
              </a:rPr>
              <a:t>Unlike others, we invest in dedicated research teams that collaborate with our client-facing experts. Thanks to the expanded toolsets and knowledge developed by these teams, we can create simulations and emulate the most advanced attackers. This also allows us to develop innovative frameworks and approach risk management in novel ways.</a:t>
            </a:r>
          </a:p>
        </p:txBody>
      </p:sp>
    </p:spTree>
    <p:extLst>
      <p:ext uri="{BB962C8B-B14F-4D97-AF65-F5344CB8AC3E}">
        <p14:creationId xmlns:p14="http://schemas.microsoft.com/office/powerpoint/2010/main" val="3258118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Solutions 1">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29F028-E063-5697-BEFF-F848726878C4}"/>
              </a:ext>
            </a:extLst>
          </p:cNvPr>
          <p:cNvSpPr txBox="1"/>
          <p:nvPr userDrawn="1"/>
        </p:nvSpPr>
        <p:spPr>
          <a:xfrm>
            <a:off x="460571" y="3857352"/>
            <a:ext cx="11270858" cy="492443"/>
          </a:xfrm>
          <a:prstGeom prst="rect">
            <a:avLst/>
          </a:prstGeom>
          <a:noFill/>
        </p:spPr>
        <p:txBody>
          <a:bodyPr wrap="square">
            <a:spAutoFit/>
          </a:bodyPr>
          <a:lstStyle/>
          <a:p>
            <a:pPr algn="ctr" eaLnBrk="1" fontAlgn="auto" hangingPunct="1">
              <a:spcBef>
                <a:spcPts val="0"/>
              </a:spcBef>
              <a:spcAft>
                <a:spcPts val="0"/>
              </a:spcAft>
              <a:defRPr/>
            </a:pPr>
            <a:r>
              <a:rPr lang="en-US" sz="1300" b="0" i="0">
                <a:solidFill>
                  <a:schemeClr val="tx1"/>
                </a:solidFill>
                <a:latin typeface="Open Sans" panose="020B0606030504020204" pitchFamily="34" charset="0"/>
                <a:ea typeface="Open Sans" panose="020B0606030504020204" pitchFamily="34" charset="0"/>
                <a:cs typeface="Open Sans" panose="020B0606030504020204" pitchFamily="34" charset="0"/>
              </a:rPr>
              <a:t>Our team of experts will work closely with you to craft a customized security strategy that aligns with your unique business goals and objectives. From creation to full maturity, we’ll be there every step of the way to ensure your security program evolves and adapts as your business grows.</a:t>
            </a:r>
          </a:p>
        </p:txBody>
      </p:sp>
      <p:pic>
        <p:nvPicPr>
          <p:cNvPr id="16" name="Picture 15">
            <a:extLst>
              <a:ext uri="{FF2B5EF4-FFF2-40B4-BE49-F238E27FC236}">
                <a16:creationId xmlns:a16="http://schemas.microsoft.com/office/drawing/2014/main" id="{6FC17071-A5D3-4F31-BC7C-38050896C270}"/>
              </a:ext>
            </a:extLst>
          </p:cNvPr>
          <p:cNvPicPr>
            <a:picLocks noChangeAspect="1"/>
          </p:cNvPicPr>
          <p:nvPr userDrawn="1"/>
        </p:nvPicPr>
        <p:blipFill>
          <a:blip r:embed="rId2"/>
          <a:srcRect/>
          <a:stretch/>
        </p:blipFill>
        <p:spPr>
          <a:xfrm>
            <a:off x="267225" y="3356763"/>
            <a:ext cx="11657551" cy="480858"/>
          </a:xfrm>
          <a:prstGeom prst="rect">
            <a:avLst/>
          </a:prstGeom>
        </p:spPr>
      </p:pic>
      <p:pic>
        <p:nvPicPr>
          <p:cNvPr id="18" name="Picture 17" descr="A green smiley face with eye patch&#10;&#10;Description automatically generated">
            <a:extLst>
              <a:ext uri="{FF2B5EF4-FFF2-40B4-BE49-F238E27FC236}">
                <a16:creationId xmlns:a16="http://schemas.microsoft.com/office/drawing/2014/main" id="{0E213E27-C4C1-9A6A-D8B3-6D4BD0E5BDA5}"/>
              </a:ext>
            </a:extLst>
          </p:cNvPr>
          <p:cNvPicPr>
            <a:picLocks noChangeAspect="1"/>
          </p:cNvPicPr>
          <p:nvPr userDrawn="1"/>
        </p:nvPicPr>
        <p:blipFill>
          <a:blip r:embed="rId3"/>
          <a:stretch>
            <a:fillRect/>
          </a:stretch>
        </p:blipFill>
        <p:spPr>
          <a:xfrm>
            <a:off x="11420144" y="191333"/>
            <a:ext cx="565151" cy="565151"/>
          </a:xfrm>
          <a:prstGeom prst="rect">
            <a:avLst/>
          </a:prstGeom>
        </p:spPr>
      </p:pic>
      <p:pic>
        <p:nvPicPr>
          <p:cNvPr id="19" name="Picture 18">
            <a:extLst>
              <a:ext uri="{FF2B5EF4-FFF2-40B4-BE49-F238E27FC236}">
                <a16:creationId xmlns:a16="http://schemas.microsoft.com/office/drawing/2014/main" id="{4B9A12E2-7245-8721-9C15-50A780E5EFDD}"/>
              </a:ext>
            </a:extLst>
          </p:cNvPr>
          <p:cNvPicPr>
            <a:picLocks noChangeAspect="1"/>
          </p:cNvPicPr>
          <p:nvPr userDrawn="1"/>
        </p:nvPicPr>
        <p:blipFill>
          <a:blip r:embed="rId4"/>
          <a:srcRect/>
          <a:stretch/>
        </p:blipFill>
        <p:spPr>
          <a:xfrm>
            <a:off x="254003" y="259611"/>
            <a:ext cx="2782578" cy="371010"/>
          </a:xfrm>
          <a:prstGeom prst="rect">
            <a:avLst/>
          </a:prstGeom>
        </p:spPr>
      </p:pic>
      <p:pic>
        <p:nvPicPr>
          <p:cNvPr id="21" name="Picture 20" descr="A group of people sitting around a table with laptops&#10;&#10;Description automatically generated">
            <a:extLst>
              <a:ext uri="{FF2B5EF4-FFF2-40B4-BE49-F238E27FC236}">
                <a16:creationId xmlns:a16="http://schemas.microsoft.com/office/drawing/2014/main" id="{6D0008B5-2F50-705D-DAD7-9155D797AD3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39367" b="22708"/>
          <a:stretch/>
        </p:blipFill>
        <p:spPr>
          <a:xfrm>
            <a:off x="-1" y="-1"/>
            <a:ext cx="12191999" cy="3082683"/>
          </a:xfrm>
          <a:prstGeom prst="rect">
            <a:avLst/>
          </a:prstGeom>
        </p:spPr>
      </p:pic>
      <p:pic>
        <p:nvPicPr>
          <p:cNvPr id="23" name="Picture 22">
            <a:extLst>
              <a:ext uri="{FF2B5EF4-FFF2-40B4-BE49-F238E27FC236}">
                <a16:creationId xmlns:a16="http://schemas.microsoft.com/office/drawing/2014/main" id="{AC75C2B2-48B0-6A5F-44C8-DF8DC6038E11}"/>
              </a:ext>
            </a:extLst>
          </p:cNvPr>
          <p:cNvPicPr>
            <a:picLocks noChangeAspect="1"/>
          </p:cNvPicPr>
          <p:nvPr userDrawn="1"/>
        </p:nvPicPr>
        <p:blipFill>
          <a:blip r:embed="rId6"/>
          <a:stretch>
            <a:fillRect/>
          </a:stretch>
        </p:blipFill>
        <p:spPr>
          <a:xfrm>
            <a:off x="1517755" y="4769265"/>
            <a:ext cx="365125" cy="349250"/>
          </a:xfrm>
          <a:prstGeom prst="rect">
            <a:avLst/>
          </a:prstGeom>
        </p:spPr>
      </p:pic>
      <p:pic>
        <p:nvPicPr>
          <p:cNvPr id="24" name="Picture 23">
            <a:extLst>
              <a:ext uri="{FF2B5EF4-FFF2-40B4-BE49-F238E27FC236}">
                <a16:creationId xmlns:a16="http://schemas.microsoft.com/office/drawing/2014/main" id="{B1C9552F-E7CF-0705-B576-EF1D19FEFA36}"/>
              </a:ext>
            </a:extLst>
          </p:cNvPr>
          <p:cNvPicPr>
            <a:picLocks noChangeAspect="1"/>
          </p:cNvPicPr>
          <p:nvPr userDrawn="1"/>
        </p:nvPicPr>
        <p:blipFill>
          <a:blip r:embed="rId7"/>
          <a:stretch>
            <a:fillRect/>
          </a:stretch>
        </p:blipFill>
        <p:spPr>
          <a:xfrm>
            <a:off x="4520853" y="4777202"/>
            <a:ext cx="365126" cy="333376"/>
          </a:xfrm>
          <a:prstGeom prst="rect">
            <a:avLst/>
          </a:prstGeom>
        </p:spPr>
      </p:pic>
      <p:pic>
        <p:nvPicPr>
          <p:cNvPr id="25" name="Picture 24">
            <a:extLst>
              <a:ext uri="{FF2B5EF4-FFF2-40B4-BE49-F238E27FC236}">
                <a16:creationId xmlns:a16="http://schemas.microsoft.com/office/drawing/2014/main" id="{83DA3E9D-A9DB-A191-821E-2667CF5A0451}"/>
              </a:ext>
            </a:extLst>
          </p:cNvPr>
          <p:cNvPicPr>
            <a:picLocks noChangeAspect="1"/>
          </p:cNvPicPr>
          <p:nvPr userDrawn="1"/>
        </p:nvPicPr>
        <p:blipFill>
          <a:blip r:embed="rId8"/>
          <a:stretch>
            <a:fillRect/>
          </a:stretch>
        </p:blipFill>
        <p:spPr>
          <a:xfrm>
            <a:off x="7327520" y="4729578"/>
            <a:ext cx="349250" cy="428625"/>
          </a:xfrm>
          <a:prstGeom prst="rect">
            <a:avLst/>
          </a:prstGeom>
        </p:spPr>
      </p:pic>
      <p:pic>
        <p:nvPicPr>
          <p:cNvPr id="26" name="Picture 25">
            <a:extLst>
              <a:ext uri="{FF2B5EF4-FFF2-40B4-BE49-F238E27FC236}">
                <a16:creationId xmlns:a16="http://schemas.microsoft.com/office/drawing/2014/main" id="{FEEBE609-503B-70BA-D015-BC5C54D1FC75}"/>
              </a:ext>
            </a:extLst>
          </p:cNvPr>
          <p:cNvPicPr>
            <a:picLocks noChangeAspect="1"/>
          </p:cNvPicPr>
          <p:nvPr userDrawn="1"/>
        </p:nvPicPr>
        <p:blipFill>
          <a:blip r:embed="rId9"/>
          <a:stretch>
            <a:fillRect/>
          </a:stretch>
        </p:blipFill>
        <p:spPr>
          <a:xfrm>
            <a:off x="10216535" y="4753390"/>
            <a:ext cx="349250" cy="381000"/>
          </a:xfrm>
          <a:prstGeom prst="rect">
            <a:avLst/>
          </a:prstGeom>
        </p:spPr>
      </p:pic>
      <p:sp>
        <p:nvSpPr>
          <p:cNvPr id="27" name="TextBox 26">
            <a:extLst>
              <a:ext uri="{FF2B5EF4-FFF2-40B4-BE49-F238E27FC236}">
                <a16:creationId xmlns:a16="http://schemas.microsoft.com/office/drawing/2014/main" id="{D07BA793-4F05-B77B-7857-3DEABA24DA25}"/>
              </a:ext>
            </a:extLst>
          </p:cNvPr>
          <p:cNvSpPr txBox="1"/>
          <p:nvPr userDrawn="1"/>
        </p:nvSpPr>
        <p:spPr>
          <a:xfrm>
            <a:off x="1084855" y="5208758"/>
            <a:ext cx="1230923" cy="338554"/>
          </a:xfrm>
          <a:prstGeom prst="rect">
            <a:avLst/>
          </a:prstGeom>
          <a:noFill/>
        </p:spPr>
        <p:txBody>
          <a:bodyPr wrap="square" rtlCol="0">
            <a:spAutoFit/>
          </a:bodyPr>
          <a:lstStyle/>
          <a:p>
            <a:pPr algn="ctr"/>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Design</a:t>
            </a:r>
          </a:p>
        </p:txBody>
      </p:sp>
      <p:sp>
        <p:nvSpPr>
          <p:cNvPr id="28" name="TextBox 27">
            <a:extLst>
              <a:ext uri="{FF2B5EF4-FFF2-40B4-BE49-F238E27FC236}">
                <a16:creationId xmlns:a16="http://schemas.microsoft.com/office/drawing/2014/main" id="{E83942AA-CFD9-D96E-C140-8B042DA73D72}"/>
              </a:ext>
            </a:extLst>
          </p:cNvPr>
          <p:cNvSpPr txBox="1"/>
          <p:nvPr userDrawn="1"/>
        </p:nvSpPr>
        <p:spPr>
          <a:xfrm>
            <a:off x="4077794" y="5208758"/>
            <a:ext cx="1230923" cy="338554"/>
          </a:xfrm>
          <a:prstGeom prst="rect">
            <a:avLst/>
          </a:prstGeom>
          <a:noFill/>
        </p:spPr>
        <p:txBody>
          <a:bodyPr wrap="square" rtlCol="0">
            <a:spAutoFit/>
          </a:bodyPr>
          <a:lstStyle/>
          <a:p>
            <a:pPr algn="ctr"/>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Evaluate</a:t>
            </a:r>
          </a:p>
        </p:txBody>
      </p:sp>
      <p:sp>
        <p:nvSpPr>
          <p:cNvPr id="29" name="TextBox 28">
            <a:extLst>
              <a:ext uri="{FF2B5EF4-FFF2-40B4-BE49-F238E27FC236}">
                <a16:creationId xmlns:a16="http://schemas.microsoft.com/office/drawing/2014/main" id="{57B0A753-E6EE-CEBB-45AE-66C23C6F6D30}"/>
              </a:ext>
            </a:extLst>
          </p:cNvPr>
          <p:cNvSpPr txBox="1"/>
          <p:nvPr userDrawn="1"/>
        </p:nvSpPr>
        <p:spPr>
          <a:xfrm>
            <a:off x="6886683" y="5208757"/>
            <a:ext cx="1230923" cy="338554"/>
          </a:xfrm>
          <a:prstGeom prst="rect">
            <a:avLst/>
          </a:prstGeom>
          <a:noFill/>
        </p:spPr>
        <p:txBody>
          <a:bodyPr wrap="square" rtlCol="0">
            <a:spAutoFit/>
          </a:bodyPr>
          <a:lstStyle/>
          <a:p>
            <a:pPr algn="ctr"/>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Harden</a:t>
            </a:r>
          </a:p>
        </p:txBody>
      </p:sp>
      <p:sp>
        <p:nvSpPr>
          <p:cNvPr id="30" name="TextBox 29">
            <a:extLst>
              <a:ext uri="{FF2B5EF4-FFF2-40B4-BE49-F238E27FC236}">
                <a16:creationId xmlns:a16="http://schemas.microsoft.com/office/drawing/2014/main" id="{AB8558FF-C3C9-1F91-F8FE-3015D148FD71}"/>
              </a:ext>
            </a:extLst>
          </p:cNvPr>
          <p:cNvSpPr txBox="1"/>
          <p:nvPr userDrawn="1"/>
        </p:nvSpPr>
        <p:spPr>
          <a:xfrm>
            <a:off x="9783636" y="5219692"/>
            <a:ext cx="1230923" cy="338554"/>
          </a:xfrm>
          <a:prstGeom prst="rect">
            <a:avLst/>
          </a:prstGeom>
          <a:noFill/>
        </p:spPr>
        <p:txBody>
          <a:bodyPr wrap="square" rtlCol="0">
            <a:spAutoFit/>
          </a:bodyPr>
          <a:lstStyle/>
          <a:p>
            <a:pPr algn="ctr"/>
            <a:r>
              <a:rPr lang="en-US" sz="1600" b="1" i="0">
                <a:latin typeface="Open Sans Semibold" panose="020B0606030504020204" pitchFamily="34" charset="0"/>
                <a:ea typeface="Open Sans Semibold" panose="020B0606030504020204" pitchFamily="34" charset="0"/>
                <a:cs typeface="Open Sans Semibold" panose="020B0606030504020204" pitchFamily="34" charset="0"/>
              </a:rPr>
              <a:t>Respond</a:t>
            </a:r>
          </a:p>
        </p:txBody>
      </p:sp>
      <p:sp>
        <p:nvSpPr>
          <p:cNvPr id="31" name="TextBox 30">
            <a:extLst>
              <a:ext uri="{FF2B5EF4-FFF2-40B4-BE49-F238E27FC236}">
                <a16:creationId xmlns:a16="http://schemas.microsoft.com/office/drawing/2014/main" id="{3D14F547-3B3D-4EBB-2F76-36E38D4F1CE0}"/>
              </a:ext>
            </a:extLst>
          </p:cNvPr>
          <p:cNvSpPr txBox="1"/>
          <p:nvPr userDrawn="1"/>
        </p:nvSpPr>
        <p:spPr>
          <a:xfrm>
            <a:off x="536525" y="5547014"/>
            <a:ext cx="2409094" cy="90024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Design your security program and manage risk with our strategic approach to program development, compliance, and maturity services.</a:t>
            </a:r>
          </a:p>
          <a:p>
            <a:pPr algn="ctr"/>
            <a:endParaRPr lang="en-US" sz="1050" b="0" i="0">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0838DDD5-C97B-20FF-B0DC-F03C7148962B}"/>
              </a:ext>
            </a:extLst>
          </p:cNvPr>
          <p:cNvSpPr txBox="1"/>
          <p:nvPr userDrawn="1"/>
        </p:nvSpPr>
        <p:spPr>
          <a:xfrm>
            <a:off x="3480998" y="5547014"/>
            <a:ext cx="2440313" cy="738664"/>
          </a:xfrm>
          <a:prstGeom prst="rect">
            <a:avLst/>
          </a:prstGeom>
          <a:noFill/>
        </p:spPr>
        <p:txBody>
          <a:bodyPr wrap="square" rtlCol="0">
            <a:spAutoFit/>
          </a:bodyPr>
          <a:lstStyle/>
          <a:p>
            <a:pPr algn="ctr"/>
            <a:r>
              <a:rPr lang="en-US" sz="1050" b="0" i="0">
                <a:effectLst/>
                <a:latin typeface="Open Sans" panose="020B0606030504020204" pitchFamily="34" charset="0"/>
                <a:ea typeface="Open Sans" panose="020B0606030504020204" pitchFamily="34" charset="0"/>
                <a:cs typeface="Open Sans" panose="020B0606030504020204" pitchFamily="34" charset="0"/>
              </a:rPr>
              <a:t>Evaluate your security program with proven assessment methodologies and the most advanced threat simulation capabilities. </a:t>
            </a:r>
          </a:p>
        </p:txBody>
      </p:sp>
      <p:sp>
        <p:nvSpPr>
          <p:cNvPr id="33" name="TextBox 32">
            <a:extLst>
              <a:ext uri="{FF2B5EF4-FFF2-40B4-BE49-F238E27FC236}">
                <a16:creationId xmlns:a16="http://schemas.microsoft.com/office/drawing/2014/main" id="{50D19BF3-9EC4-0C41-C875-F95070B91907}"/>
              </a:ext>
            </a:extLst>
          </p:cNvPr>
          <p:cNvSpPr txBox="1"/>
          <p:nvPr userDrawn="1"/>
        </p:nvSpPr>
        <p:spPr>
          <a:xfrm>
            <a:off x="6385872" y="5545458"/>
            <a:ext cx="2232544" cy="577081"/>
          </a:xfrm>
          <a:prstGeom prst="rect">
            <a:avLst/>
          </a:prstGeom>
          <a:noFill/>
        </p:spPr>
        <p:txBody>
          <a:bodyPr wrap="square" rtlCol="0">
            <a:spAutoFit/>
          </a:bodyPr>
          <a:lstStyle/>
          <a:p>
            <a:pPr algn="ctr"/>
            <a:r>
              <a:rPr lang="en-US" sz="1050" b="0" i="0">
                <a:effectLst/>
                <a:latin typeface="Open Sans" panose="020B0606030504020204" pitchFamily="34" charset="0"/>
                <a:ea typeface="Open Sans" panose="020B0606030504020204" pitchFamily="34" charset="0"/>
                <a:cs typeface="Open Sans" panose="020B0606030504020204" pitchFamily="34" charset="0"/>
              </a:rPr>
              <a:t>Harden your security controls and remediate issues through custom, practical solutions.</a:t>
            </a:r>
          </a:p>
        </p:txBody>
      </p:sp>
      <p:sp>
        <p:nvSpPr>
          <p:cNvPr id="34" name="TextBox 33">
            <a:extLst>
              <a:ext uri="{FF2B5EF4-FFF2-40B4-BE49-F238E27FC236}">
                <a16:creationId xmlns:a16="http://schemas.microsoft.com/office/drawing/2014/main" id="{7E6E754A-A506-92F6-57E0-2CB3656980EF}"/>
              </a:ext>
            </a:extLst>
          </p:cNvPr>
          <p:cNvSpPr txBox="1"/>
          <p:nvPr userDrawn="1"/>
        </p:nvSpPr>
        <p:spPr>
          <a:xfrm>
            <a:off x="8984014" y="5545458"/>
            <a:ext cx="2814292" cy="577081"/>
          </a:xfrm>
          <a:prstGeom prst="rect">
            <a:avLst/>
          </a:prstGeom>
          <a:noFill/>
        </p:spPr>
        <p:txBody>
          <a:bodyPr wrap="square" rtlCol="0">
            <a:spAutoFit/>
          </a:bodyPr>
          <a:lstStyle/>
          <a:p>
            <a:pPr algn="ctr"/>
            <a:r>
              <a:rPr lang="en-US" sz="1050" b="0" i="0">
                <a:effectLst/>
                <a:latin typeface="Open Sans" panose="020B0606030504020204" pitchFamily="34" charset="0"/>
                <a:ea typeface="Open Sans" panose="020B0606030504020204" pitchFamily="34" charset="0"/>
                <a:cs typeface="Open Sans" panose="020B0606030504020204" pitchFamily="34" charset="0"/>
              </a:rPr>
              <a:t>Respond to breaches or security concerns in real time by containing, eradicating, and recovering from attacks. </a:t>
            </a:r>
          </a:p>
        </p:txBody>
      </p:sp>
    </p:spTree>
    <p:extLst>
      <p:ext uri="{BB962C8B-B14F-4D97-AF65-F5344CB8AC3E}">
        <p14:creationId xmlns:p14="http://schemas.microsoft.com/office/powerpoint/2010/main" val="3621316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olutions 2">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85D1CB-4D6B-089F-4FBE-2AC3BE55E9BF}"/>
              </a:ext>
            </a:extLst>
          </p:cNvPr>
          <p:cNvSpPr/>
          <p:nvPr userDrawn="1"/>
        </p:nvSpPr>
        <p:spPr>
          <a:xfrm>
            <a:off x="0" y="0"/>
            <a:ext cx="12192000" cy="149100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A29F028-E063-5697-BEFF-F848726878C4}"/>
              </a:ext>
            </a:extLst>
          </p:cNvPr>
          <p:cNvSpPr txBox="1"/>
          <p:nvPr userDrawn="1"/>
        </p:nvSpPr>
        <p:spPr>
          <a:xfrm>
            <a:off x="236745" y="791988"/>
            <a:ext cx="11270858" cy="492443"/>
          </a:xfrm>
          <a:prstGeom prst="rect">
            <a:avLst/>
          </a:prstGeom>
          <a:noFill/>
        </p:spPr>
        <p:txBody>
          <a:bodyPr wrap="square">
            <a:spAutoFit/>
          </a:bodyPr>
          <a:lstStyle/>
          <a:p>
            <a:pPr algn="l" eaLnBrk="1" fontAlgn="auto" hangingPunct="1">
              <a:spcBef>
                <a:spcPts val="0"/>
              </a:spcBef>
              <a:spcAft>
                <a:spcPts val="0"/>
              </a:spcAft>
              <a:defRPr/>
            </a:pPr>
            <a:r>
              <a:rPr lang="en-US" sz="1300" b="0" i="0">
                <a:solidFill>
                  <a:schemeClr val="bg1"/>
                </a:solidFill>
                <a:latin typeface="Open Sans" panose="020B0606030504020204" pitchFamily="34" charset="0"/>
                <a:ea typeface="Open Sans" panose="020B0606030504020204" pitchFamily="34" charset="0"/>
                <a:cs typeface="Open Sans" panose="020B0606030504020204" pitchFamily="34" charset="0"/>
              </a:rPr>
              <a:t>Our team of experts will work closely with you to craft a customized security strategy that aligns with your unique business goals and objectives. From creation to full maturity, we’ll be there every step of the way to ensure your security program evolves and adapts as your business grows.</a:t>
            </a:r>
          </a:p>
        </p:txBody>
      </p:sp>
      <p:pic>
        <p:nvPicPr>
          <p:cNvPr id="16" name="Picture 15">
            <a:extLst>
              <a:ext uri="{FF2B5EF4-FFF2-40B4-BE49-F238E27FC236}">
                <a16:creationId xmlns:a16="http://schemas.microsoft.com/office/drawing/2014/main" id="{6FC17071-A5D3-4F31-BC7C-38050896C270}"/>
              </a:ext>
            </a:extLst>
          </p:cNvPr>
          <p:cNvPicPr>
            <a:picLocks noChangeAspect="1"/>
          </p:cNvPicPr>
          <p:nvPr userDrawn="1"/>
        </p:nvPicPr>
        <p:blipFill>
          <a:blip r:embed="rId2"/>
          <a:srcRect/>
          <a:stretch/>
        </p:blipFill>
        <p:spPr>
          <a:xfrm>
            <a:off x="297706" y="341201"/>
            <a:ext cx="10949412" cy="451648"/>
          </a:xfrm>
          <a:prstGeom prst="rect">
            <a:avLst/>
          </a:prstGeom>
        </p:spPr>
      </p:pic>
      <p:pic>
        <p:nvPicPr>
          <p:cNvPr id="18" name="Picture 17" descr="A green smiley face with eye patch&#10;&#10;Description automatically generated">
            <a:extLst>
              <a:ext uri="{FF2B5EF4-FFF2-40B4-BE49-F238E27FC236}">
                <a16:creationId xmlns:a16="http://schemas.microsoft.com/office/drawing/2014/main" id="{0E213E27-C4C1-9A6A-D8B3-6D4BD0E5BDA5}"/>
              </a:ext>
            </a:extLst>
          </p:cNvPr>
          <p:cNvPicPr>
            <a:picLocks noChangeAspect="1"/>
          </p:cNvPicPr>
          <p:nvPr userDrawn="1"/>
        </p:nvPicPr>
        <p:blipFill>
          <a:blip r:embed="rId3"/>
          <a:stretch>
            <a:fillRect/>
          </a:stretch>
        </p:blipFill>
        <p:spPr>
          <a:xfrm>
            <a:off x="11495039" y="6207762"/>
            <a:ext cx="480096" cy="480096"/>
          </a:xfrm>
          <a:prstGeom prst="rect">
            <a:avLst/>
          </a:prstGeom>
        </p:spPr>
      </p:pic>
      <p:pic>
        <p:nvPicPr>
          <p:cNvPr id="23" name="Picture 22">
            <a:extLst>
              <a:ext uri="{FF2B5EF4-FFF2-40B4-BE49-F238E27FC236}">
                <a16:creationId xmlns:a16="http://schemas.microsoft.com/office/drawing/2014/main" id="{AC75C2B2-48B0-6A5F-44C8-DF8DC6038E11}"/>
              </a:ext>
            </a:extLst>
          </p:cNvPr>
          <p:cNvPicPr>
            <a:picLocks noChangeAspect="1"/>
          </p:cNvPicPr>
          <p:nvPr userDrawn="1"/>
        </p:nvPicPr>
        <p:blipFill>
          <a:blip r:embed="rId4"/>
          <a:stretch>
            <a:fillRect/>
          </a:stretch>
        </p:blipFill>
        <p:spPr>
          <a:xfrm>
            <a:off x="512350" y="2069478"/>
            <a:ext cx="365125" cy="349250"/>
          </a:xfrm>
          <a:prstGeom prst="rect">
            <a:avLst/>
          </a:prstGeom>
        </p:spPr>
      </p:pic>
      <p:pic>
        <p:nvPicPr>
          <p:cNvPr id="24" name="Picture 23">
            <a:extLst>
              <a:ext uri="{FF2B5EF4-FFF2-40B4-BE49-F238E27FC236}">
                <a16:creationId xmlns:a16="http://schemas.microsoft.com/office/drawing/2014/main" id="{B1C9552F-E7CF-0705-B576-EF1D19FEFA36}"/>
              </a:ext>
            </a:extLst>
          </p:cNvPr>
          <p:cNvPicPr>
            <a:picLocks noChangeAspect="1"/>
          </p:cNvPicPr>
          <p:nvPr userDrawn="1"/>
        </p:nvPicPr>
        <p:blipFill>
          <a:blip r:embed="rId5"/>
          <a:stretch>
            <a:fillRect/>
          </a:stretch>
        </p:blipFill>
        <p:spPr>
          <a:xfrm>
            <a:off x="512350" y="3281453"/>
            <a:ext cx="365126" cy="333376"/>
          </a:xfrm>
          <a:prstGeom prst="rect">
            <a:avLst/>
          </a:prstGeom>
        </p:spPr>
      </p:pic>
      <p:pic>
        <p:nvPicPr>
          <p:cNvPr id="25" name="Picture 24">
            <a:extLst>
              <a:ext uri="{FF2B5EF4-FFF2-40B4-BE49-F238E27FC236}">
                <a16:creationId xmlns:a16="http://schemas.microsoft.com/office/drawing/2014/main" id="{83DA3E9D-A9DB-A191-821E-2667CF5A0451}"/>
              </a:ext>
            </a:extLst>
          </p:cNvPr>
          <p:cNvPicPr>
            <a:picLocks noChangeAspect="1"/>
          </p:cNvPicPr>
          <p:nvPr userDrawn="1"/>
        </p:nvPicPr>
        <p:blipFill>
          <a:blip r:embed="rId6"/>
          <a:stretch>
            <a:fillRect/>
          </a:stretch>
        </p:blipFill>
        <p:spPr>
          <a:xfrm>
            <a:off x="520287" y="4468791"/>
            <a:ext cx="349250" cy="428625"/>
          </a:xfrm>
          <a:prstGeom prst="rect">
            <a:avLst/>
          </a:prstGeom>
        </p:spPr>
      </p:pic>
      <p:pic>
        <p:nvPicPr>
          <p:cNvPr id="26" name="Picture 25">
            <a:extLst>
              <a:ext uri="{FF2B5EF4-FFF2-40B4-BE49-F238E27FC236}">
                <a16:creationId xmlns:a16="http://schemas.microsoft.com/office/drawing/2014/main" id="{FEEBE609-503B-70BA-D015-BC5C54D1FC75}"/>
              </a:ext>
            </a:extLst>
          </p:cNvPr>
          <p:cNvPicPr>
            <a:picLocks noChangeAspect="1"/>
          </p:cNvPicPr>
          <p:nvPr userDrawn="1"/>
        </p:nvPicPr>
        <p:blipFill>
          <a:blip r:embed="rId7"/>
          <a:stretch>
            <a:fillRect/>
          </a:stretch>
        </p:blipFill>
        <p:spPr>
          <a:xfrm>
            <a:off x="503921" y="5866180"/>
            <a:ext cx="349250" cy="381000"/>
          </a:xfrm>
          <a:prstGeom prst="rect">
            <a:avLst/>
          </a:prstGeom>
        </p:spPr>
      </p:pic>
      <p:sp>
        <p:nvSpPr>
          <p:cNvPr id="27" name="TextBox 26">
            <a:extLst>
              <a:ext uri="{FF2B5EF4-FFF2-40B4-BE49-F238E27FC236}">
                <a16:creationId xmlns:a16="http://schemas.microsoft.com/office/drawing/2014/main" id="{D07BA793-4F05-B77B-7857-3DEABA24DA25}"/>
              </a:ext>
            </a:extLst>
          </p:cNvPr>
          <p:cNvSpPr txBox="1"/>
          <p:nvPr userDrawn="1"/>
        </p:nvSpPr>
        <p:spPr>
          <a:xfrm>
            <a:off x="1125611" y="1785736"/>
            <a:ext cx="1230923" cy="307777"/>
          </a:xfrm>
          <a:prstGeom prst="rect">
            <a:avLst/>
          </a:prstGeom>
          <a:noFill/>
        </p:spPr>
        <p:txBody>
          <a:bodyPr wrap="square" rtlCol="0">
            <a:spAutoFit/>
          </a:bodyPr>
          <a:lstStyle/>
          <a:p>
            <a:pPr algn="l"/>
            <a:r>
              <a:rPr lang="en-US"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Design</a:t>
            </a:r>
          </a:p>
        </p:txBody>
      </p:sp>
      <p:sp>
        <p:nvSpPr>
          <p:cNvPr id="31" name="TextBox 30">
            <a:extLst>
              <a:ext uri="{FF2B5EF4-FFF2-40B4-BE49-F238E27FC236}">
                <a16:creationId xmlns:a16="http://schemas.microsoft.com/office/drawing/2014/main" id="{3D14F547-3B3D-4EBB-2F76-36E38D4F1CE0}"/>
              </a:ext>
            </a:extLst>
          </p:cNvPr>
          <p:cNvSpPr txBox="1"/>
          <p:nvPr userDrawn="1"/>
        </p:nvSpPr>
        <p:spPr>
          <a:xfrm>
            <a:off x="1125610" y="2084608"/>
            <a:ext cx="3608950"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Design your security program and manage risk with our strategic approach to program development, compliance, and maturity services.</a:t>
            </a:r>
          </a:p>
        </p:txBody>
      </p:sp>
      <p:sp>
        <p:nvSpPr>
          <p:cNvPr id="35" name="TextBox 34">
            <a:extLst>
              <a:ext uri="{FF2B5EF4-FFF2-40B4-BE49-F238E27FC236}">
                <a16:creationId xmlns:a16="http://schemas.microsoft.com/office/drawing/2014/main" id="{61A788D7-7019-90F1-7DC5-B55B68D9B238}"/>
              </a:ext>
            </a:extLst>
          </p:cNvPr>
          <p:cNvSpPr txBox="1"/>
          <p:nvPr userDrawn="1"/>
        </p:nvSpPr>
        <p:spPr>
          <a:xfrm>
            <a:off x="5089730" y="1923864"/>
            <a:ext cx="1391289" cy="738664"/>
          </a:xfrm>
          <a:prstGeom prst="rect">
            <a:avLst/>
          </a:prstGeom>
          <a:noFill/>
        </p:spPr>
        <p:txBody>
          <a:bodyPr wrap="square" rtlCol="0">
            <a:spAutoFit/>
          </a:bodyPr>
          <a:lstStyle/>
          <a:p>
            <a:r>
              <a:rPr lang="en-US" sz="1050" b="0" i="0">
                <a:effectLst/>
                <a:latin typeface="Open Sans" panose="020B0606030504020204" pitchFamily="34" charset="0"/>
                <a:ea typeface="Open Sans" panose="020B0606030504020204" pitchFamily="34" charset="0"/>
                <a:cs typeface="Open Sans" panose="020B0606030504020204" pitchFamily="34" charset="0"/>
              </a:rPr>
              <a:t>• Risk</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Privacy</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Policy</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Program Design</a:t>
            </a:r>
          </a:p>
        </p:txBody>
      </p:sp>
      <p:sp>
        <p:nvSpPr>
          <p:cNvPr id="37" name="TextBox 36">
            <a:extLst>
              <a:ext uri="{FF2B5EF4-FFF2-40B4-BE49-F238E27FC236}">
                <a16:creationId xmlns:a16="http://schemas.microsoft.com/office/drawing/2014/main" id="{6EB50B29-53A8-7B6B-3BFA-FF58EE7C7B17}"/>
              </a:ext>
            </a:extLst>
          </p:cNvPr>
          <p:cNvSpPr txBox="1"/>
          <p:nvPr userDrawn="1"/>
        </p:nvSpPr>
        <p:spPr>
          <a:xfrm>
            <a:off x="7142050" y="1923863"/>
            <a:ext cx="1009872"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 PCI</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NIST</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ISO 27000</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CIS 20</a:t>
            </a:r>
          </a:p>
        </p:txBody>
      </p:sp>
      <p:cxnSp>
        <p:nvCxnSpPr>
          <p:cNvPr id="3" name="Straight Connector 2">
            <a:extLst>
              <a:ext uri="{FF2B5EF4-FFF2-40B4-BE49-F238E27FC236}">
                <a16:creationId xmlns:a16="http://schemas.microsoft.com/office/drawing/2014/main" id="{61B4DB33-9896-2C4A-E560-283F7A508227}"/>
              </a:ext>
            </a:extLst>
          </p:cNvPr>
          <p:cNvCxnSpPr/>
          <p:nvPr userDrawn="1"/>
        </p:nvCxnSpPr>
        <p:spPr>
          <a:xfrm>
            <a:off x="267225" y="2844800"/>
            <a:ext cx="11435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9B48F25-1EBF-37BD-57C6-BD7036B04D56}"/>
              </a:ext>
            </a:extLst>
          </p:cNvPr>
          <p:cNvSpPr txBox="1"/>
          <p:nvPr userDrawn="1"/>
        </p:nvSpPr>
        <p:spPr>
          <a:xfrm>
            <a:off x="8352886" y="1918431"/>
            <a:ext cx="691785" cy="415498"/>
          </a:xfrm>
          <a:prstGeom prst="rect">
            <a:avLst/>
          </a:prstGeom>
          <a:noFill/>
        </p:spPr>
        <p:txBody>
          <a:bodyPr wrap="square">
            <a:spAutoFit/>
          </a:bodyPr>
          <a:lstStyle/>
          <a:p>
            <a:r>
              <a:rPr lang="en-US" sz="1050" b="0" i="0">
                <a:effectLst/>
                <a:latin typeface="Open Sans" panose="020B0606030504020204" pitchFamily="34" charset="0"/>
                <a:ea typeface="Open Sans" panose="020B0606030504020204" pitchFamily="34" charset="0"/>
                <a:cs typeface="Open Sans" panose="020B0606030504020204" pitchFamily="34" charset="0"/>
              </a:rPr>
              <a:t>• SOC</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HIPAA</a:t>
            </a:r>
          </a:p>
        </p:txBody>
      </p:sp>
      <p:sp>
        <p:nvSpPr>
          <p:cNvPr id="6" name="TextBox 5">
            <a:extLst>
              <a:ext uri="{FF2B5EF4-FFF2-40B4-BE49-F238E27FC236}">
                <a16:creationId xmlns:a16="http://schemas.microsoft.com/office/drawing/2014/main" id="{BC997650-2BD3-3979-EC9E-6D5F95E91CEA}"/>
              </a:ext>
            </a:extLst>
          </p:cNvPr>
          <p:cNvSpPr txBox="1"/>
          <p:nvPr userDrawn="1"/>
        </p:nvSpPr>
        <p:spPr>
          <a:xfrm>
            <a:off x="1125611" y="3026320"/>
            <a:ext cx="1230923" cy="307777"/>
          </a:xfrm>
          <a:prstGeom prst="rect">
            <a:avLst/>
          </a:prstGeom>
          <a:noFill/>
        </p:spPr>
        <p:txBody>
          <a:bodyPr wrap="square" rtlCol="0">
            <a:spAutoFit/>
          </a:bodyPr>
          <a:lstStyle/>
          <a:p>
            <a:pPr algn="l"/>
            <a:r>
              <a:rPr lang="en-US" sz="1400" b="1" i="0">
                <a:latin typeface="Open Sans Semibold" panose="020B0606030504020204" pitchFamily="34" charset="0"/>
                <a:ea typeface="Open Sans Semibold" panose="020B0606030504020204" pitchFamily="34" charset="0"/>
                <a:cs typeface="Open Sans Semibold" panose="020B0606030504020204" pitchFamily="34" charset="0"/>
              </a:rPr>
              <a:t>Evaluate</a:t>
            </a:r>
          </a:p>
        </p:txBody>
      </p:sp>
      <p:sp>
        <p:nvSpPr>
          <p:cNvPr id="7" name="TextBox 6">
            <a:extLst>
              <a:ext uri="{FF2B5EF4-FFF2-40B4-BE49-F238E27FC236}">
                <a16:creationId xmlns:a16="http://schemas.microsoft.com/office/drawing/2014/main" id="{379B92D4-60A9-C3B9-B3E5-B46C5E8493C8}"/>
              </a:ext>
            </a:extLst>
          </p:cNvPr>
          <p:cNvSpPr txBox="1"/>
          <p:nvPr userDrawn="1"/>
        </p:nvSpPr>
        <p:spPr>
          <a:xfrm>
            <a:off x="1125610" y="3325192"/>
            <a:ext cx="3608950"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Evaluate your security program with proven assessment methodologies and the most advanced threat simulation capabilities.</a:t>
            </a:r>
          </a:p>
        </p:txBody>
      </p:sp>
      <p:sp>
        <p:nvSpPr>
          <p:cNvPr id="8" name="TextBox 7">
            <a:extLst>
              <a:ext uri="{FF2B5EF4-FFF2-40B4-BE49-F238E27FC236}">
                <a16:creationId xmlns:a16="http://schemas.microsoft.com/office/drawing/2014/main" id="{1C74289F-DC4A-FE44-3C81-CD8955ADA33B}"/>
              </a:ext>
            </a:extLst>
          </p:cNvPr>
          <p:cNvSpPr txBox="1"/>
          <p:nvPr userDrawn="1"/>
        </p:nvSpPr>
        <p:spPr>
          <a:xfrm>
            <a:off x="5089730" y="3164448"/>
            <a:ext cx="1697150" cy="738664"/>
          </a:xfrm>
          <a:prstGeom prst="rect">
            <a:avLst/>
          </a:prstGeom>
          <a:noFill/>
        </p:spPr>
        <p:txBody>
          <a:bodyPr wrap="square" rtlCol="0">
            <a:spAutoFit/>
          </a:bodyPr>
          <a:lstStyle/>
          <a:p>
            <a:r>
              <a:rPr lang="en-US" sz="1050" b="0" i="0">
                <a:effectLst/>
                <a:latin typeface="Open Sans" panose="020B0606030504020204" pitchFamily="34" charset="0"/>
                <a:ea typeface="Open Sans" panose="020B0606030504020204" pitchFamily="34" charset="0"/>
                <a:cs typeface="Open Sans" panose="020B0606030504020204" pitchFamily="34" charset="0"/>
              </a:rPr>
              <a:t>• Penetration Testing</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Social Engineering</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Software Security</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IoT/Hardware</a:t>
            </a:r>
          </a:p>
        </p:txBody>
      </p:sp>
      <p:sp>
        <p:nvSpPr>
          <p:cNvPr id="9" name="TextBox 8">
            <a:extLst>
              <a:ext uri="{FF2B5EF4-FFF2-40B4-BE49-F238E27FC236}">
                <a16:creationId xmlns:a16="http://schemas.microsoft.com/office/drawing/2014/main" id="{CD0459B6-1032-48C5-9AB8-913A06393E89}"/>
              </a:ext>
            </a:extLst>
          </p:cNvPr>
          <p:cNvSpPr txBox="1"/>
          <p:nvPr userDrawn="1"/>
        </p:nvSpPr>
        <p:spPr>
          <a:xfrm>
            <a:off x="7121964" y="3164447"/>
            <a:ext cx="1230922"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 Purple Team</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Red Team</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Cloud</a:t>
            </a:r>
          </a:p>
        </p:txBody>
      </p:sp>
      <p:cxnSp>
        <p:nvCxnSpPr>
          <p:cNvPr id="12" name="Straight Connector 11">
            <a:extLst>
              <a:ext uri="{FF2B5EF4-FFF2-40B4-BE49-F238E27FC236}">
                <a16:creationId xmlns:a16="http://schemas.microsoft.com/office/drawing/2014/main" id="{D858461A-1602-D258-3F98-BFA79A12D098}"/>
              </a:ext>
            </a:extLst>
          </p:cNvPr>
          <p:cNvCxnSpPr/>
          <p:nvPr userDrawn="1"/>
        </p:nvCxnSpPr>
        <p:spPr>
          <a:xfrm>
            <a:off x="267225" y="4096997"/>
            <a:ext cx="11435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C5CC3F-3331-F35D-250E-25076D1A31B3}"/>
              </a:ext>
            </a:extLst>
          </p:cNvPr>
          <p:cNvSpPr txBox="1"/>
          <p:nvPr userDrawn="1"/>
        </p:nvSpPr>
        <p:spPr>
          <a:xfrm>
            <a:off x="1125262" y="4294232"/>
            <a:ext cx="1230923" cy="307777"/>
          </a:xfrm>
          <a:prstGeom prst="rect">
            <a:avLst/>
          </a:prstGeom>
          <a:noFill/>
        </p:spPr>
        <p:txBody>
          <a:bodyPr wrap="square" rtlCol="0">
            <a:spAutoFit/>
          </a:bodyPr>
          <a:lstStyle/>
          <a:p>
            <a:pPr algn="l"/>
            <a:r>
              <a:rPr lang="en-US" sz="1400" b="1" i="0">
                <a:latin typeface="Open Sans Semibold" panose="020B0606030504020204" pitchFamily="34" charset="0"/>
                <a:ea typeface="Open Sans Semibold" panose="020B0606030504020204" pitchFamily="34" charset="0"/>
                <a:cs typeface="Open Sans Semibold" panose="020B0606030504020204" pitchFamily="34" charset="0"/>
              </a:rPr>
              <a:t>Harden</a:t>
            </a:r>
          </a:p>
        </p:txBody>
      </p:sp>
      <p:sp>
        <p:nvSpPr>
          <p:cNvPr id="14" name="TextBox 13">
            <a:extLst>
              <a:ext uri="{FF2B5EF4-FFF2-40B4-BE49-F238E27FC236}">
                <a16:creationId xmlns:a16="http://schemas.microsoft.com/office/drawing/2014/main" id="{C1EEFD95-A467-8BE7-FAFD-DD2B67A428E0}"/>
              </a:ext>
            </a:extLst>
          </p:cNvPr>
          <p:cNvSpPr txBox="1"/>
          <p:nvPr userDrawn="1"/>
        </p:nvSpPr>
        <p:spPr>
          <a:xfrm>
            <a:off x="1125261" y="4593104"/>
            <a:ext cx="3608950"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Harden your security controls and remediate issues through custom, practical solutions.</a:t>
            </a:r>
          </a:p>
        </p:txBody>
      </p:sp>
      <p:sp>
        <p:nvSpPr>
          <p:cNvPr id="15" name="TextBox 14">
            <a:extLst>
              <a:ext uri="{FF2B5EF4-FFF2-40B4-BE49-F238E27FC236}">
                <a16:creationId xmlns:a16="http://schemas.microsoft.com/office/drawing/2014/main" id="{66785CD0-D7F1-006F-08A3-3E567976DE1C}"/>
              </a:ext>
            </a:extLst>
          </p:cNvPr>
          <p:cNvSpPr txBox="1"/>
          <p:nvPr userDrawn="1"/>
        </p:nvSpPr>
        <p:spPr>
          <a:xfrm>
            <a:off x="5089380" y="4432360"/>
            <a:ext cx="1971819" cy="738664"/>
          </a:xfrm>
          <a:prstGeom prst="rect">
            <a:avLst/>
          </a:prstGeom>
          <a:noFill/>
        </p:spPr>
        <p:txBody>
          <a:bodyPr wrap="square" rtlCol="0">
            <a:spAutoFit/>
          </a:bodyPr>
          <a:lstStyle/>
          <a:p>
            <a:r>
              <a:rPr lang="en-US" sz="1050" b="0" i="0">
                <a:effectLst/>
                <a:latin typeface="Open Sans" panose="020B0606030504020204" pitchFamily="34" charset="0"/>
                <a:ea typeface="Open Sans" panose="020B0606030504020204" pitchFamily="34" charset="0"/>
                <a:cs typeface="Open Sans" panose="020B0606030504020204" pitchFamily="34" charset="0"/>
              </a:rPr>
              <a:t>• System &amp; Cloud Hardening</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a:t>
            </a:r>
            <a:r>
              <a:rPr lang="en-US" sz="1050" b="0" i="0" err="1">
                <a:effectLst/>
                <a:latin typeface="Open Sans" panose="020B0606030504020204" pitchFamily="34" charset="0"/>
                <a:ea typeface="Open Sans" panose="020B0606030504020204" pitchFamily="34" charset="0"/>
                <a:cs typeface="Open Sans" panose="020B0606030504020204" pitchFamily="34" charset="0"/>
              </a:rPr>
              <a:t>DevSecOps</a:t>
            </a:r>
            <a:r>
              <a:rPr lang="en-US" sz="1050" b="0" i="0">
                <a:effectLst/>
                <a:latin typeface="Open Sans" panose="020B0606030504020204" pitchFamily="34" charset="0"/>
                <a:ea typeface="Open Sans" panose="020B0606030504020204" pitchFamily="34" charset="0"/>
                <a:cs typeface="Open Sans" panose="020B0606030504020204" pitchFamily="34" charset="0"/>
              </a:rPr>
              <a:t> Enhancement</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Backup Hardening</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Security Engineering</a:t>
            </a:r>
          </a:p>
        </p:txBody>
      </p:sp>
      <p:cxnSp>
        <p:nvCxnSpPr>
          <p:cNvPr id="20" name="Straight Connector 19">
            <a:extLst>
              <a:ext uri="{FF2B5EF4-FFF2-40B4-BE49-F238E27FC236}">
                <a16:creationId xmlns:a16="http://schemas.microsoft.com/office/drawing/2014/main" id="{BE5CB972-822E-A6BE-B880-AEC2EADD39C3}"/>
              </a:ext>
            </a:extLst>
          </p:cNvPr>
          <p:cNvCxnSpPr/>
          <p:nvPr userDrawn="1"/>
        </p:nvCxnSpPr>
        <p:spPr>
          <a:xfrm>
            <a:off x="266876" y="5385229"/>
            <a:ext cx="11435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8211399-B9CF-6F24-AD9F-D5C348664A17}"/>
              </a:ext>
            </a:extLst>
          </p:cNvPr>
          <p:cNvSpPr txBox="1"/>
          <p:nvPr userDrawn="1"/>
        </p:nvSpPr>
        <p:spPr>
          <a:xfrm>
            <a:off x="1125262" y="5620350"/>
            <a:ext cx="1230923" cy="307777"/>
          </a:xfrm>
          <a:prstGeom prst="rect">
            <a:avLst/>
          </a:prstGeom>
          <a:noFill/>
        </p:spPr>
        <p:txBody>
          <a:bodyPr wrap="square" rtlCol="0">
            <a:spAutoFit/>
          </a:bodyPr>
          <a:lstStyle/>
          <a:p>
            <a:pPr algn="l"/>
            <a:r>
              <a:rPr lang="en-US" sz="1400" b="1" i="0">
                <a:latin typeface="Open Sans Semibold" panose="020B0606030504020204" pitchFamily="34" charset="0"/>
                <a:ea typeface="Open Sans Semibold" panose="020B0606030504020204" pitchFamily="34" charset="0"/>
                <a:cs typeface="Open Sans Semibold" panose="020B0606030504020204" pitchFamily="34" charset="0"/>
              </a:rPr>
              <a:t>Respond</a:t>
            </a:r>
          </a:p>
        </p:txBody>
      </p:sp>
      <p:sp>
        <p:nvSpPr>
          <p:cNvPr id="36" name="TextBox 35">
            <a:extLst>
              <a:ext uri="{FF2B5EF4-FFF2-40B4-BE49-F238E27FC236}">
                <a16:creationId xmlns:a16="http://schemas.microsoft.com/office/drawing/2014/main" id="{9F2DE282-0354-EB60-77BF-17801F42661A}"/>
              </a:ext>
            </a:extLst>
          </p:cNvPr>
          <p:cNvSpPr txBox="1"/>
          <p:nvPr userDrawn="1"/>
        </p:nvSpPr>
        <p:spPr>
          <a:xfrm>
            <a:off x="1125261" y="5919222"/>
            <a:ext cx="3608950"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effectLst/>
                <a:latin typeface="Open Sans" panose="020B0606030504020204" pitchFamily="34" charset="0"/>
                <a:ea typeface="Open Sans" panose="020B0606030504020204" pitchFamily="34" charset="0"/>
                <a:cs typeface="Open Sans" panose="020B0606030504020204" pitchFamily="34" charset="0"/>
              </a:rPr>
              <a:t>Respond to breaches or security concerns in real time by containing, eradicating, and recovering from attacks.</a:t>
            </a:r>
          </a:p>
        </p:txBody>
      </p:sp>
      <p:sp>
        <p:nvSpPr>
          <p:cNvPr id="38" name="TextBox 37">
            <a:extLst>
              <a:ext uri="{FF2B5EF4-FFF2-40B4-BE49-F238E27FC236}">
                <a16:creationId xmlns:a16="http://schemas.microsoft.com/office/drawing/2014/main" id="{F450B122-E354-1DAF-C828-66EA2314E644}"/>
              </a:ext>
            </a:extLst>
          </p:cNvPr>
          <p:cNvSpPr txBox="1"/>
          <p:nvPr userDrawn="1"/>
        </p:nvSpPr>
        <p:spPr>
          <a:xfrm>
            <a:off x="5089380" y="5758478"/>
            <a:ext cx="1971819" cy="900246"/>
          </a:xfrm>
          <a:prstGeom prst="rect">
            <a:avLst/>
          </a:prstGeom>
          <a:noFill/>
        </p:spPr>
        <p:txBody>
          <a:bodyPr wrap="square" rtlCol="0">
            <a:spAutoFit/>
          </a:bodyPr>
          <a:lstStyle/>
          <a:p>
            <a:r>
              <a:rPr lang="en-US" sz="1050" b="0" i="0">
                <a:effectLst/>
                <a:latin typeface="Open Sans" panose="020B0606030504020204" pitchFamily="34" charset="0"/>
                <a:ea typeface="Open Sans" panose="020B0606030504020204" pitchFamily="34" charset="0"/>
                <a:cs typeface="Open Sans" panose="020B0606030504020204" pitchFamily="34" charset="0"/>
              </a:rPr>
              <a:t>• Incident Response</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Computer Forensics</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Threat Hunting</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Tabletop exercises</a:t>
            </a:r>
          </a:p>
          <a:p>
            <a:r>
              <a:rPr lang="en-US" sz="1050" b="0" i="0">
                <a:effectLst/>
                <a:latin typeface="Open Sans" panose="020B0606030504020204" pitchFamily="34" charset="0"/>
                <a:ea typeface="Open Sans" panose="020B0606030504020204" pitchFamily="34" charset="0"/>
                <a:cs typeface="Open Sans" panose="020B0606030504020204" pitchFamily="34" charset="0"/>
              </a:rPr>
              <a:t>• Playbook Development</a:t>
            </a:r>
          </a:p>
        </p:txBody>
      </p:sp>
    </p:spTree>
    <p:extLst>
      <p:ext uri="{BB962C8B-B14F-4D97-AF65-F5344CB8AC3E}">
        <p14:creationId xmlns:p14="http://schemas.microsoft.com/office/powerpoint/2010/main" val="3361714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Question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BA03AF-543B-054B-23BE-A7F9AB2577C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822" t="10417" r="5633"/>
          <a:stretch/>
        </p:blipFill>
        <p:spPr>
          <a:xfrm>
            <a:off x="1" y="-1"/>
            <a:ext cx="12192001" cy="6858001"/>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3D848501-4484-F241-F39F-F680570580D1}"/>
              </a:ext>
            </a:extLst>
          </p:cNvPr>
          <p:cNvPicPr>
            <a:picLocks noChangeAspect="1"/>
          </p:cNvPicPr>
          <p:nvPr userDrawn="1"/>
        </p:nvPicPr>
        <p:blipFill>
          <a:blip r:embed="rId3"/>
          <a:stretch>
            <a:fillRect/>
          </a:stretch>
        </p:blipFill>
        <p:spPr>
          <a:xfrm>
            <a:off x="565001" y="1265275"/>
            <a:ext cx="3668232" cy="489097"/>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0B9E5FD2-F328-40BB-46C6-BCB4F163E71C}"/>
              </a:ext>
            </a:extLst>
          </p:cNvPr>
          <p:cNvPicPr>
            <a:picLocks noChangeAspect="1"/>
          </p:cNvPicPr>
          <p:nvPr userDrawn="1"/>
        </p:nvPicPr>
        <p:blipFill>
          <a:blip r:embed="rId4"/>
          <a:stretch>
            <a:fillRect/>
          </a:stretch>
        </p:blipFill>
        <p:spPr>
          <a:xfrm>
            <a:off x="620821" y="1995512"/>
            <a:ext cx="2324397" cy="524407"/>
          </a:xfrm>
          <a:prstGeom prst="rect">
            <a:avLst/>
          </a:prstGeom>
        </p:spPr>
      </p:pic>
    </p:spTree>
    <p:extLst>
      <p:ext uri="{BB962C8B-B14F-4D97-AF65-F5344CB8AC3E}">
        <p14:creationId xmlns:p14="http://schemas.microsoft.com/office/powerpoint/2010/main" val="333354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GenW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2D7A1A-D1B0-5CCC-DFE3-E9B7C6855956}"/>
              </a:ext>
            </a:extLst>
          </p:cNvPr>
          <p:cNvSpPr>
            <a:spLocks noGrp="1"/>
          </p:cNvSpPr>
          <p:nvPr>
            <p:ph type="ctrTitle" hasCustomPrompt="1"/>
          </p:nvPr>
        </p:nvSpPr>
        <p:spPr>
          <a:xfrm>
            <a:off x="711200" y="2814179"/>
            <a:ext cx="8199120" cy="1020763"/>
          </a:xfrm>
        </p:spPr>
        <p:txBody>
          <a:bodyPr anchor="b">
            <a:normAutofit/>
          </a:bodyPr>
          <a:lstStyle>
            <a:lvl1pPr algn="l">
              <a:defRPr sz="4400" b="1"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7" name="Subtitle 2">
            <a:extLst>
              <a:ext uri="{FF2B5EF4-FFF2-40B4-BE49-F238E27FC236}">
                <a16:creationId xmlns:a16="http://schemas.microsoft.com/office/drawing/2014/main" id="{B9443DBF-9C1C-5455-ADC7-B6A87CC560C3}"/>
              </a:ext>
            </a:extLst>
          </p:cNvPr>
          <p:cNvSpPr>
            <a:spLocks noGrp="1"/>
          </p:cNvSpPr>
          <p:nvPr>
            <p:ph type="subTitle" idx="1" hasCustomPrompt="1"/>
          </p:nvPr>
        </p:nvSpPr>
        <p:spPr>
          <a:xfrm>
            <a:off x="711200" y="3984317"/>
            <a:ext cx="8199120" cy="451802"/>
          </a:xfrm>
        </p:spPr>
        <p:txBody>
          <a:bodyPr>
            <a:normAutofit/>
          </a:bodyPr>
          <a:lstStyle>
            <a:lvl1pPr marL="0" indent="0" algn="l">
              <a:buNone/>
              <a:defRPr sz="20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pic>
        <p:nvPicPr>
          <p:cNvPr id="10" name="Picture 9">
            <a:extLst>
              <a:ext uri="{FF2B5EF4-FFF2-40B4-BE49-F238E27FC236}">
                <a16:creationId xmlns:a16="http://schemas.microsoft.com/office/drawing/2014/main" id="{0D2E58AA-7E46-04FC-0344-67EF62604B9C}"/>
              </a:ext>
            </a:extLst>
          </p:cNvPr>
          <p:cNvPicPr>
            <a:picLocks noChangeAspect="1"/>
          </p:cNvPicPr>
          <p:nvPr userDrawn="1"/>
        </p:nvPicPr>
        <p:blipFill rotWithShape="1">
          <a:blip r:embed="rId2"/>
          <a:srcRect r="38967"/>
          <a:stretch/>
        </p:blipFill>
        <p:spPr>
          <a:xfrm>
            <a:off x="8257701" y="205901"/>
            <a:ext cx="3934299" cy="6446198"/>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2F795089-ED7A-EB2A-D21C-1A206DE954EA}"/>
              </a:ext>
            </a:extLst>
          </p:cNvPr>
          <p:cNvPicPr>
            <a:picLocks noChangeAspect="1"/>
          </p:cNvPicPr>
          <p:nvPr userDrawn="1"/>
        </p:nvPicPr>
        <p:blipFill>
          <a:blip r:embed="rId3"/>
          <a:stretch>
            <a:fillRect/>
          </a:stretch>
        </p:blipFill>
        <p:spPr>
          <a:xfrm>
            <a:off x="711199" y="2105213"/>
            <a:ext cx="4876801" cy="650240"/>
          </a:xfrm>
          <a:prstGeom prst="rect">
            <a:avLst/>
          </a:prstGeom>
        </p:spPr>
      </p:pic>
    </p:spTree>
    <p:extLst>
      <p:ext uri="{BB962C8B-B14F-4D97-AF65-F5344CB8AC3E}">
        <p14:creationId xmlns:p14="http://schemas.microsoft.com/office/powerpoint/2010/main" val="4067276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B69977-5245-837C-4326-CB34D8D1C6A5}"/>
              </a:ext>
            </a:extLst>
          </p:cNvPr>
          <p:cNvSpPr/>
          <p:nvPr userDrawn="1"/>
        </p:nvSpPr>
        <p:spPr>
          <a:xfrm>
            <a:off x="0" y="0"/>
            <a:ext cx="12192000" cy="6858000"/>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smiley face with eye patch&#10;&#10;Description automatically generated">
            <a:extLst>
              <a:ext uri="{FF2B5EF4-FFF2-40B4-BE49-F238E27FC236}">
                <a16:creationId xmlns:a16="http://schemas.microsoft.com/office/drawing/2014/main" id="{917B6D49-07FB-516D-D0DC-81B1179A33C1}"/>
              </a:ext>
            </a:extLst>
          </p:cNvPr>
          <p:cNvPicPr>
            <a:picLocks noChangeAspect="1"/>
          </p:cNvPicPr>
          <p:nvPr userDrawn="1"/>
        </p:nvPicPr>
        <p:blipFill>
          <a:blip r:embed="rId2"/>
          <a:stretch>
            <a:fillRect/>
          </a:stretch>
        </p:blipFill>
        <p:spPr>
          <a:xfrm>
            <a:off x="11372846" y="6014183"/>
            <a:ext cx="565151" cy="565151"/>
          </a:xfrm>
          <a:prstGeom prst="rect">
            <a:avLst/>
          </a:prstGeom>
        </p:spPr>
      </p:pic>
      <p:pic>
        <p:nvPicPr>
          <p:cNvPr id="8" name="Picture 7" descr="A black background with white letters&#10;&#10;Description automatically generated">
            <a:extLst>
              <a:ext uri="{FF2B5EF4-FFF2-40B4-BE49-F238E27FC236}">
                <a16:creationId xmlns:a16="http://schemas.microsoft.com/office/drawing/2014/main" id="{58D961F1-7EA2-3438-2CF0-F7CD1414EDCF}"/>
              </a:ext>
            </a:extLst>
          </p:cNvPr>
          <p:cNvPicPr>
            <a:picLocks noChangeAspect="1"/>
          </p:cNvPicPr>
          <p:nvPr userDrawn="1"/>
        </p:nvPicPr>
        <p:blipFill>
          <a:blip r:embed="rId3"/>
          <a:stretch>
            <a:fillRect/>
          </a:stretch>
        </p:blipFill>
        <p:spPr>
          <a:xfrm>
            <a:off x="4724400" y="3594164"/>
            <a:ext cx="2743200" cy="914400"/>
          </a:xfrm>
          <a:prstGeom prst="rect">
            <a:avLst/>
          </a:prstGeom>
        </p:spPr>
      </p:pic>
      <p:pic>
        <p:nvPicPr>
          <p:cNvPr id="9" name="Picture 8">
            <a:extLst>
              <a:ext uri="{FF2B5EF4-FFF2-40B4-BE49-F238E27FC236}">
                <a16:creationId xmlns:a16="http://schemas.microsoft.com/office/drawing/2014/main" id="{512B3E47-8359-1F6F-2C41-90DA9AB55AE5}"/>
              </a:ext>
            </a:extLst>
          </p:cNvPr>
          <p:cNvPicPr>
            <a:picLocks noChangeAspect="1"/>
          </p:cNvPicPr>
          <p:nvPr userDrawn="1"/>
        </p:nvPicPr>
        <p:blipFill>
          <a:blip r:embed="rId4"/>
          <a:srcRect/>
          <a:stretch/>
        </p:blipFill>
        <p:spPr>
          <a:xfrm>
            <a:off x="3384949" y="2711483"/>
            <a:ext cx="5422102" cy="722946"/>
          </a:xfrm>
          <a:prstGeom prst="rect">
            <a:avLst/>
          </a:prstGeom>
        </p:spPr>
      </p:pic>
    </p:spTree>
    <p:extLst>
      <p:ext uri="{BB962C8B-B14F-4D97-AF65-F5344CB8AC3E}">
        <p14:creationId xmlns:p14="http://schemas.microsoft.com/office/powerpoint/2010/main" val="2239382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EFBF43FF-8937-2E54-3F67-0217780C6C06}"/>
              </a:ext>
            </a:extLst>
          </p:cNvPr>
          <p:cNvPicPr>
            <a:picLocks noChangeAspect="1"/>
          </p:cNvPicPr>
          <p:nvPr userDrawn="1"/>
        </p:nvPicPr>
        <p:blipFill>
          <a:blip r:embed="rId2"/>
          <a:stretch>
            <a:fillRect/>
          </a:stretch>
        </p:blipFill>
        <p:spPr>
          <a:xfrm>
            <a:off x="139699" y="6438476"/>
            <a:ext cx="2032000" cy="270933"/>
          </a:xfrm>
          <a:prstGeom prst="rect">
            <a:avLst/>
          </a:prstGeom>
        </p:spPr>
      </p:pic>
      <p:pic>
        <p:nvPicPr>
          <p:cNvPr id="6" name="Picture 5" descr="A green smiley face with eye patch&#10;&#10;Description automatically generated">
            <a:extLst>
              <a:ext uri="{FF2B5EF4-FFF2-40B4-BE49-F238E27FC236}">
                <a16:creationId xmlns:a16="http://schemas.microsoft.com/office/drawing/2014/main" id="{480DD099-3DEE-2196-E9C9-CA6191D0E2CC}"/>
              </a:ext>
            </a:extLst>
          </p:cNvPr>
          <p:cNvPicPr>
            <a:picLocks noChangeAspect="1"/>
          </p:cNvPicPr>
          <p:nvPr userDrawn="1"/>
        </p:nvPicPr>
        <p:blipFill>
          <a:blip r:embed="rId3"/>
          <a:stretch>
            <a:fillRect/>
          </a:stretch>
        </p:blipFill>
        <p:spPr>
          <a:xfrm>
            <a:off x="11698607" y="6397095"/>
            <a:ext cx="353694" cy="353694"/>
          </a:xfrm>
          <a:prstGeom prst="rect">
            <a:avLst/>
          </a:prstGeom>
        </p:spPr>
      </p:pic>
      <p:sp>
        <p:nvSpPr>
          <p:cNvPr id="7" name="Rectangle 6">
            <a:extLst>
              <a:ext uri="{FF2B5EF4-FFF2-40B4-BE49-F238E27FC236}">
                <a16:creationId xmlns:a16="http://schemas.microsoft.com/office/drawing/2014/main" id="{C974AD3F-D6CA-0890-688D-CB127474FA8D}"/>
              </a:ext>
            </a:extLst>
          </p:cNvPr>
          <p:cNvSpPr/>
          <p:nvPr userDrawn="1"/>
        </p:nvSpPr>
        <p:spPr>
          <a:xfrm>
            <a:off x="0" y="0"/>
            <a:ext cx="12192000" cy="10144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AD5823C-0118-05BE-F88F-62DF859C77D9}"/>
              </a:ext>
            </a:extLst>
          </p:cNvPr>
          <p:cNvPicPr>
            <a:picLocks noChangeAspect="1"/>
          </p:cNvPicPr>
          <p:nvPr userDrawn="1"/>
        </p:nvPicPr>
        <p:blipFill>
          <a:blip r:embed="rId4"/>
          <a:srcRect/>
          <a:stretch/>
        </p:blipFill>
        <p:spPr>
          <a:xfrm>
            <a:off x="1942487" y="206649"/>
            <a:ext cx="8307027" cy="634932"/>
          </a:xfrm>
          <a:prstGeom prst="rect">
            <a:avLst/>
          </a:prstGeom>
        </p:spPr>
      </p:pic>
      <p:sp>
        <p:nvSpPr>
          <p:cNvPr id="2" name="Content Placeholder 2">
            <a:extLst>
              <a:ext uri="{FF2B5EF4-FFF2-40B4-BE49-F238E27FC236}">
                <a16:creationId xmlns:a16="http://schemas.microsoft.com/office/drawing/2014/main" id="{C0973185-4CD2-00B2-FAAD-7C2CB2FCB3DA}"/>
              </a:ext>
            </a:extLst>
          </p:cNvPr>
          <p:cNvSpPr>
            <a:spLocks noGrp="1"/>
          </p:cNvSpPr>
          <p:nvPr>
            <p:ph idx="1"/>
          </p:nvPr>
        </p:nvSpPr>
        <p:spPr>
          <a:xfrm>
            <a:off x="497541" y="1398494"/>
            <a:ext cx="11376212" cy="4778469"/>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875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Social">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15F7F15-265B-2AC5-F832-9CA8C458C8AE}"/>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0660" r="30660"/>
          <a:stretch/>
        </p:blipFill>
        <p:spPr>
          <a:xfrm>
            <a:off x="8215313" y="-20686"/>
            <a:ext cx="3990976" cy="6878686"/>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EFBF43FF-8937-2E54-3F67-0217780C6C06}"/>
              </a:ext>
            </a:extLst>
          </p:cNvPr>
          <p:cNvPicPr>
            <a:picLocks noChangeAspect="1"/>
          </p:cNvPicPr>
          <p:nvPr userDrawn="1"/>
        </p:nvPicPr>
        <p:blipFill>
          <a:blip r:embed="rId3"/>
          <a:stretch>
            <a:fillRect/>
          </a:stretch>
        </p:blipFill>
        <p:spPr>
          <a:xfrm>
            <a:off x="1797548" y="870712"/>
            <a:ext cx="4607810" cy="614374"/>
          </a:xfrm>
          <a:prstGeom prst="rect">
            <a:avLst/>
          </a:prstGeom>
        </p:spPr>
      </p:pic>
      <p:sp>
        <p:nvSpPr>
          <p:cNvPr id="12" name="Rectangle 11">
            <a:extLst>
              <a:ext uri="{FF2B5EF4-FFF2-40B4-BE49-F238E27FC236}">
                <a16:creationId xmlns:a16="http://schemas.microsoft.com/office/drawing/2014/main" id="{25295EF5-2BA8-D5C9-8520-0E9910807571}"/>
              </a:ext>
            </a:extLst>
          </p:cNvPr>
          <p:cNvSpPr/>
          <p:nvPr userDrawn="1"/>
        </p:nvSpPr>
        <p:spPr>
          <a:xfrm>
            <a:off x="-61913" y="6169529"/>
            <a:ext cx="8277226" cy="71704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 name="TextBox 2">
            <a:extLst>
              <a:ext uri="{FF2B5EF4-FFF2-40B4-BE49-F238E27FC236}">
                <a16:creationId xmlns:a16="http://schemas.microsoft.com/office/drawing/2014/main" id="{E6E545BF-FD9C-A601-0C96-3E8F4D1A67CD}"/>
              </a:ext>
            </a:extLst>
          </p:cNvPr>
          <p:cNvSpPr txBox="1"/>
          <p:nvPr userDrawn="1"/>
        </p:nvSpPr>
        <p:spPr>
          <a:xfrm>
            <a:off x="-26444" y="2715632"/>
            <a:ext cx="8255795" cy="584775"/>
          </a:xfrm>
          <a:prstGeom prst="rect">
            <a:avLst/>
          </a:prstGeom>
          <a:noFill/>
        </p:spPr>
        <p:txBody>
          <a:bodyPr wrap="square" rtlCol="0">
            <a:spAutoFit/>
          </a:bodyPr>
          <a:lstStyle/>
          <a:p>
            <a:pPr algn="ctr"/>
            <a:r>
              <a:rPr lang="en-US" sz="1600" b="0" i="0">
                <a:latin typeface="Open Sans" panose="020B0606030504020204" pitchFamily="34" charset="0"/>
                <a:ea typeface="Open Sans" panose="020B0606030504020204" pitchFamily="34" charset="0"/>
                <a:cs typeface="Open Sans" panose="020B0606030504020204" pitchFamily="34" charset="0"/>
              </a:rPr>
              <a:t>The information security industry is constantly evolving ⎼ keep up by</a:t>
            </a:r>
          </a:p>
          <a:p>
            <a:pPr algn="ctr"/>
            <a:r>
              <a:rPr lang="en-US" sz="1600" b="0" i="0">
                <a:latin typeface="Open Sans" panose="020B0606030504020204" pitchFamily="34" charset="0"/>
                <a:ea typeface="Open Sans" panose="020B0606030504020204" pitchFamily="34" charset="0"/>
                <a:cs typeface="Open Sans" panose="020B0606030504020204" pitchFamily="34" charset="0"/>
              </a:rPr>
              <a:t>following </a:t>
            </a:r>
            <a:r>
              <a:rPr lang="en-US" sz="1600" b="0" i="0" err="1">
                <a:latin typeface="Open Sans" panose="020B0606030504020204" pitchFamily="34" charset="0"/>
                <a:ea typeface="Open Sans" panose="020B0606030504020204" pitchFamily="34" charset="0"/>
                <a:cs typeface="Open Sans" panose="020B0606030504020204" pitchFamily="34" charset="0"/>
              </a:rPr>
              <a:t>TrustedSec’s</a:t>
            </a:r>
            <a:r>
              <a:rPr lang="en-US" sz="1600" b="0" i="0">
                <a:latin typeface="Open Sans" panose="020B0606030504020204" pitchFamily="34" charset="0"/>
                <a:ea typeface="Open Sans" panose="020B0606030504020204" pitchFamily="34" charset="0"/>
                <a:cs typeface="Open Sans" panose="020B0606030504020204" pitchFamily="34" charset="0"/>
              </a:rPr>
              <a:t> active social media, blogs, podcasts and webinars.</a:t>
            </a:r>
          </a:p>
        </p:txBody>
      </p:sp>
      <p:pic>
        <p:nvPicPr>
          <p:cNvPr id="11" name="Picture 10">
            <a:extLst>
              <a:ext uri="{FF2B5EF4-FFF2-40B4-BE49-F238E27FC236}">
                <a16:creationId xmlns:a16="http://schemas.microsoft.com/office/drawing/2014/main" id="{EEE127E2-6CAF-E2B5-FCED-A36802D4F018}"/>
              </a:ext>
            </a:extLst>
          </p:cNvPr>
          <p:cNvPicPr>
            <a:picLocks noChangeAspect="1"/>
          </p:cNvPicPr>
          <p:nvPr userDrawn="1"/>
        </p:nvPicPr>
        <p:blipFill>
          <a:blip r:embed="rId4"/>
          <a:srcRect/>
          <a:stretch/>
        </p:blipFill>
        <p:spPr>
          <a:xfrm>
            <a:off x="2609821" y="6372738"/>
            <a:ext cx="2417399" cy="331908"/>
          </a:xfrm>
          <a:prstGeom prst="rect">
            <a:avLst/>
          </a:prstGeom>
        </p:spPr>
      </p:pic>
      <p:pic>
        <p:nvPicPr>
          <p:cNvPr id="15" name="Picture 14">
            <a:extLst>
              <a:ext uri="{FF2B5EF4-FFF2-40B4-BE49-F238E27FC236}">
                <a16:creationId xmlns:a16="http://schemas.microsoft.com/office/drawing/2014/main" id="{D3AEDA5F-08F0-85F9-3CF1-160D5C3312BC}"/>
              </a:ext>
            </a:extLst>
          </p:cNvPr>
          <p:cNvPicPr>
            <a:picLocks noChangeAspect="1"/>
          </p:cNvPicPr>
          <p:nvPr userDrawn="1"/>
        </p:nvPicPr>
        <p:blipFill>
          <a:blip r:embed="rId5"/>
          <a:stretch>
            <a:fillRect/>
          </a:stretch>
        </p:blipFill>
        <p:spPr>
          <a:xfrm>
            <a:off x="2609821" y="4274714"/>
            <a:ext cx="742771" cy="742771"/>
          </a:xfrm>
          <a:prstGeom prst="rect">
            <a:avLst/>
          </a:prstGeom>
        </p:spPr>
      </p:pic>
      <p:pic>
        <p:nvPicPr>
          <p:cNvPr id="16" name="Picture 15">
            <a:extLst>
              <a:ext uri="{FF2B5EF4-FFF2-40B4-BE49-F238E27FC236}">
                <a16:creationId xmlns:a16="http://schemas.microsoft.com/office/drawing/2014/main" id="{BC3E0F77-5984-F895-32E0-BCC324D032D4}"/>
              </a:ext>
            </a:extLst>
          </p:cNvPr>
          <p:cNvPicPr>
            <a:picLocks noChangeAspect="1"/>
          </p:cNvPicPr>
          <p:nvPr userDrawn="1"/>
        </p:nvPicPr>
        <p:blipFill>
          <a:blip r:embed="rId6"/>
          <a:stretch>
            <a:fillRect/>
          </a:stretch>
        </p:blipFill>
        <p:spPr>
          <a:xfrm>
            <a:off x="4287192" y="4274714"/>
            <a:ext cx="1046632" cy="742771"/>
          </a:xfrm>
          <a:prstGeom prst="rect">
            <a:avLst/>
          </a:prstGeom>
        </p:spPr>
      </p:pic>
      <p:pic>
        <p:nvPicPr>
          <p:cNvPr id="17" name="Picture 16">
            <a:extLst>
              <a:ext uri="{FF2B5EF4-FFF2-40B4-BE49-F238E27FC236}">
                <a16:creationId xmlns:a16="http://schemas.microsoft.com/office/drawing/2014/main" id="{0ABA965E-C3AB-77C8-1D05-7E1B99C6E0CC}"/>
              </a:ext>
            </a:extLst>
          </p:cNvPr>
          <p:cNvPicPr>
            <a:picLocks noChangeAspect="1"/>
          </p:cNvPicPr>
          <p:nvPr userDrawn="1"/>
        </p:nvPicPr>
        <p:blipFill>
          <a:blip r:embed="rId7"/>
          <a:stretch>
            <a:fillRect/>
          </a:stretch>
        </p:blipFill>
        <p:spPr>
          <a:xfrm>
            <a:off x="6238875" y="4274714"/>
            <a:ext cx="956599" cy="742771"/>
          </a:xfrm>
          <a:prstGeom prst="rect">
            <a:avLst/>
          </a:prstGeom>
        </p:spPr>
      </p:pic>
      <p:pic>
        <p:nvPicPr>
          <p:cNvPr id="18" name="Picture 17">
            <a:extLst>
              <a:ext uri="{FF2B5EF4-FFF2-40B4-BE49-F238E27FC236}">
                <a16:creationId xmlns:a16="http://schemas.microsoft.com/office/drawing/2014/main" id="{F29DCA26-4212-B970-CB0A-9BE0B5B530DB}"/>
              </a:ext>
            </a:extLst>
          </p:cNvPr>
          <p:cNvPicPr>
            <a:picLocks noChangeAspect="1"/>
          </p:cNvPicPr>
          <p:nvPr userDrawn="1"/>
        </p:nvPicPr>
        <p:blipFill>
          <a:blip r:embed="rId8"/>
          <a:stretch>
            <a:fillRect/>
          </a:stretch>
        </p:blipFill>
        <p:spPr>
          <a:xfrm>
            <a:off x="899880" y="4274714"/>
            <a:ext cx="728062" cy="742771"/>
          </a:xfrm>
          <a:prstGeom prst="rect">
            <a:avLst/>
          </a:prstGeom>
        </p:spPr>
      </p:pic>
      <p:pic>
        <p:nvPicPr>
          <p:cNvPr id="23" name="Picture 22">
            <a:extLst>
              <a:ext uri="{FF2B5EF4-FFF2-40B4-BE49-F238E27FC236}">
                <a16:creationId xmlns:a16="http://schemas.microsoft.com/office/drawing/2014/main" id="{88A73045-DB0A-783B-D77D-F583574CB231}"/>
              </a:ext>
            </a:extLst>
          </p:cNvPr>
          <p:cNvPicPr>
            <a:picLocks noChangeAspect="1"/>
          </p:cNvPicPr>
          <p:nvPr userDrawn="1"/>
        </p:nvPicPr>
        <p:blipFill>
          <a:blip r:embed="rId9"/>
          <a:stretch>
            <a:fillRect/>
          </a:stretch>
        </p:blipFill>
        <p:spPr>
          <a:xfrm>
            <a:off x="2105965" y="2130441"/>
            <a:ext cx="3990977" cy="459026"/>
          </a:xfrm>
          <a:prstGeom prst="rect">
            <a:avLst/>
          </a:prstGeom>
        </p:spPr>
      </p:pic>
    </p:spTree>
    <p:extLst>
      <p:ext uri="{BB962C8B-B14F-4D97-AF65-F5344CB8AC3E}">
        <p14:creationId xmlns:p14="http://schemas.microsoft.com/office/powerpoint/2010/main" val="1192942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_Ai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black background with a black square&#10;&#10;Description automatically generated with medium confidence">
            <a:extLst>
              <a:ext uri="{FF2B5EF4-FFF2-40B4-BE49-F238E27FC236}">
                <a16:creationId xmlns:a16="http://schemas.microsoft.com/office/drawing/2014/main" id="{A884E93D-706F-6B7F-2416-061FEAE54428}"/>
              </a:ext>
            </a:extLst>
          </p:cNvPr>
          <p:cNvPicPr>
            <a:picLocks noChangeAspect="1"/>
          </p:cNvPicPr>
          <p:nvPr userDrawn="1"/>
        </p:nvPicPr>
        <p:blipFill>
          <a:blip r:embed="rId2"/>
          <a:stretch>
            <a:fillRect/>
          </a:stretch>
        </p:blipFill>
        <p:spPr>
          <a:xfrm>
            <a:off x="711200" y="5933441"/>
            <a:ext cx="2819393" cy="375919"/>
          </a:xfrm>
          <a:prstGeom prst="rect">
            <a:avLst/>
          </a:prstGeom>
        </p:spPr>
      </p:pic>
      <p:pic>
        <p:nvPicPr>
          <p:cNvPr id="23" name="Picture 22" descr="A person sitting at a desk with several computers&#10;&#10;Description automatically generated">
            <a:extLst>
              <a:ext uri="{FF2B5EF4-FFF2-40B4-BE49-F238E27FC236}">
                <a16:creationId xmlns:a16="http://schemas.microsoft.com/office/drawing/2014/main" id="{F3E5C07C-AC46-C8DF-4286-EADC3D423DC3}"/>
              </a:ext>
            </a:extLst>
          </p:cNvPr>
          <p:cNvPicPr>
            <a:picLocks noChangeAspect="1"/>
          </p:cNvPicPr>
          <p:nvPr userDrawn="1"/>
        </p:nvPicPr>
        <p:blipFill rotWithShape="1">
          <a:blip r:embed="rId3"/>
          <a:srcRect l="20834" r="34413"/>
          <a:stretch/>
        </p:blipFill>
        <p:spPr>
          <a:xfrm flipH="1">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4"/>
          <a:stretch>
            <a:fillRect/>
          </a:stretch>
        </p:blipFill>
        <p:spPr>
          <a:xfrm rot="571833">
            <a:off x="-363107" y="-91479"/>
            <a:ext cx="3619065" cy="3619065"/>
          </a:xfrm>
          <a:prstGeom prst="rect">
            <a:avLst/>
          </a:prstGeom>
        </p:spPr>
      </p:pic>
    </p:spTree>
    <p:extLst>
      <p:ext uri="{BB962C8B-B14F-4D97-AF65-F5344CB8AC3E}">
        <p14:creationId xmlns:p14="http://schemas.microsoft.com/office/powerpoint/2010/main" val="4225569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_Cl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black background with a black square&#10;&#10;Description automatically generated with medium confidence">
            <a:extLst>
              <a:ext uri="{FF2B5EF4-FFF2-40B4-BE49-F238E27FC236}">
                <a16:creationId xmlns:a16="http://schemas.microsoft.com/office/drawing/2014/main" id="{A884E93D-706F-6B7F-2416-061FEAE54428}"/>
              </a:ext>
            </a:extLst>
          </p:cNvPr>
          <p:cNvPicPr>
            <a:picLocks noChangeAspect="1"/>
          </p:cNvPicPr>
          <p:nvPr userDrawn="1"/>
        </p:nvPicPr>
        <p:blipFill>
          <a:blip r:embed="rId2"/>
          <a:stretch>
            <a:fillRect/>
          </a:stretch>
        </p:blipFill>
        <p:spPr>
          <a:xfrm>
            <a:off x="711200" y="5933441"/>
            <a:ext cx="2819393" cy="375919"/>
          </a:xfrm>
          <a:prstGeom prst="rect">
            <a:avLst/>
          </a:prstGeom>
        </p:spPr>
      </p:pic>
      <p:pic>
        <p:nvPicPr>
          <p:cNvPr id="23" name="Picture 22">
            <a:extLst>
              <a:ext uri="{FF2B5EF4-FFF2-40B4-BE49-F238E27FC236}">
                <a16:creationId xmlns:a16="http://schemas.microsoft.com/office/drawing/2014/main" id="{F3E5C07C-AC46-C8DF-4286-EADC3D423DC3}"/>
              </a:ext>
            </a:extLst>
          </p:cNvPr>
          <p:cNvPicPr>
            <a:picLocks noChangeAspect="1"/>
          </p:cNvPicPr>
          <p:nvPr userDrawn="1"/>
        </p:nvPicPr>
        <p:blipFill rotWithShape="1">
          <a:blip r:embed="rId3"/>
          <a:srcRect l="42910" r="14254"/>
          <a:stretch/>
        </p:blipFill>
        <p:spPr>
          <a:xfrm flipH="1">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4"/>
          <a:stretch>
            <a:fillRect/>
          </a:stretch>
        </p:blipFill>
        <p:spPr>
          <a:xfrm rot="571833">
            <a:off x="-363107" y="-91479"/>
            <a:ext cx="3619065" cy="3619065"/>
          </a:xfrm>
          <a:prstGeom prst="rect">
            <a:avLst/>
          </a:prstGeom>
        </p:spPr>
      </p:pic>
    </p:spTree>
    <p:extLst>
      <p:ext uri="{BB962C8B-B14F-4D97-AF65-F5344CB8AC3E}">
        <p14:creationId xmlns:p14="http://schemas.microsoft.com/office/powerpoint/2010/main" val="145957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_Real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35C4DB-FF21-B4FA-FE04-6A06ED9CAD84}"/>
              </a:ext>
            </a:extLst>
          </p:cNvPr>
          <p:cNvSpPr/>
          <p:nvPr userDrawn="1"/>
        </p:nvSpPr>
        <p:spPr>
          <a:xfrm>
            <a:off x="-10160" y="-5080"/>
            <a:ext cx="12202160" cy="6878320"/>
          </a:xfrm>
          <a:prstGeom prst="rect">
            <a:avLst/>
          </a:prstGeom>
          <a:solidFill>
            <a:schemeClr val="accent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3E5C07C-AC46-C8DF-4286-EADC3D423DC3}"/>
              </a:ext>
            </a:extLst>
          </p:cNvPr>
          <p:cNvPicPr>
            <a:picLocks noChangeAspect="1"/>
          </p:cNvPicPr>
          <p:nvPr userDrawn="1"/>
        </p:nvPicPr>
        <p:blipFill>
          <a:blip r:embed="rId2"/>
          <a:srcRect l="28582" r="28582"/>
          <a:stretch/>
        </p:blipFill>
        <p:spPr>
          <a:xfrm flipH="1">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3"/>
          <a:stretch>
            <a:fillRect/>
          </a:stretch>
        </p:blipFill>
        <p:spPr>
          <a:xfrm rot="571833">
            <a:off x="-363107" y="-91479"/>
            <a:ext cx="3619065" cy="3619065"/>
          </a:xfrm>
          <a:prstGeom prst="rect">
            <a:avLst/>
          </a:prstGeom>
        </p:spPr>
      </p:pic>
      <p:pic>
        <p:nvPicPr>
          <p:cNvPr id="5" name="Picture 4">
            <a:extLst>
              <a:ext uri="{FF2B5EF4-FFF2-40B4-BE49-F238E27FC236}">
                <a16:creationId xmlns:a16="http://schemas.microsoft.com/office/drawing/2014/main" id="{28B0DA82-0834-FDB9-2BFA-A0DED1343F40}"/>
              </a:ext>
            </a:extLst>
          </p:cNvPr>
          <p:cNvPicPr>
            <a:picLocks noChangeAspect="1"/>
          </p:cNvPicPr>
          <p:nvPr userDrawn="1"/>
        </p:nvPicPr>
        <p:blipFill>
          <a:blip r:embed="rId4"/>
          <a:srcRect/>
          <a:stretch/>
        </p:blipFill>
        <p:spPr>
          <a:xfrm>
            <a:off x="711200" y="5933441"/>
            <a:ext cx="2819392" cy="375919"/>
          </a:xfrm>
          <a:prstGeom prst="rect">
            <a:avLst/>
          </a:prstGeom>
        </p:spPr>
      </p:pic>
    </p:spTree>
    <p:extLst>
      <p:ext uri="{BB962C8B-B14F-4D97-AF65-F5344CB8AC3E}">
        <p14:creationId xmlns:p14="http://schemas.microsoft.com/office/powerpoint/2010/main" val="2777239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_DigiCub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35C4DB-FF21-B4FA-FE04-6A06ED9CAD84}"/>
              </a:ext>
            </a:extLst>
          </p:cNvPr>
          <p:cNvSpPr/>
          <p:nvPr userDrawn="1"/>
        </p:nvSpPr>
        <p:spPr>
          <a:xfrm>
            <a:off x="-10160" y="-5080"/>
            <a:ext cx="12202160" cy="6878320"/>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3E5C07C-AC46-C8DF-4286-EADC3D423DC3}"/>
              </a:ext>
            </a:extLst>
          </p:cNvPr>
          <p:cNvPicPr>
            <a:picLocks noChangeAspect="1"/>
          </p:cNvPicPr>
          <p:nvPr userDrawn="1"/>
        </p:nvPicPr>
        <p:blipFill>
          <a:blip r:embed="rId2"/>
          <a:srcRect l="28582" r="28582"/>
          <a:stretch/>
        </p:blipFill>
        <p:spPr>
          <a:xfrm>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3"/>
          <a:stretch>
            <a:fillRect/>
          </a:stretch>
        </p:blipFill>
        <p:spPr>
          <a:xfrm rot="571833">
            <a:off x="-363107" y="-91479"/>
            <a:ext cx="3619065" cy="3619065"/>
          </a:xfrm>
          <a:prstGeom prst="rect">
            <a:avLst/>
          </a:prstGeom>
        </p:spPr>
      </p:pic>
      <p:pic>
        <p:nvPicPr>
          <p:cNvPr id="7" name="Picture 6">
            <a:extLst>
              <a:ext uri="{FF2B5EF4-FFF2-40B4-BE49-F238E27FC236}">
                <a16:creationId xmlns:a16="http://schemas.microsoft.com/office/drawing/2014/main" id="{0431DAF9-5E0D-ADAB-AA7F-6F900561B683}"/>
              </a:ext>
            </a:extLst>
          </p:cNvPr>
          <p:cNvPicPr>
            <a:picLocks noChangeAspect="1"/>
          </p:cNvPicPr>
          <p:nvPr userDrawn="1"/>
        </p:nvPicPr>
        <p:blipFill>
          <a:blip r:embed="rId4"/>
          <a:srcRect/>
          <a:stretch/>
        </p:blipFill>
        <p:spPr>
          <a:xfrm>
            <a:off x="711200" y="5933441"/>
            <a:ext cx="2819392" cy="375919"/>
          </a:xfrm>
          <a:prstGeom prst="rect">
            <a:avLst/>
          </a:prstGeom>
        </p:spPr>
      </p:pic>
    </p:spTree>
    <p:extLst>
      <p:ext uri="{BB962C8B-B14F-4D97-AF65-F5344CB8AC3E}">
        <p14:creationId xmlns:p14="http://schemas.microsoft.com/office/powerpoint/2010/main" val="1907968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_Emp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C72ECF-9C34-CFFA-5DF7-7C1B17DC7128}"/>
              </a:ext>
            </a:extLst>
          </p:cNvPr>
          <p:cNvSpPr/>
          <p:nvPr userDrawn="1"/>
        </p:nvSpPr>
        <p:spPr>
          <a:xfrm>
            <a:off x="-10160" y="-5080"/>
            <a:ext cx="12202160" cy="6878320"/>
          </a:xfrm>
          <a:prstGeom prst="rect">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884E93D-706F-6B7F-2416-061FEAE54428}"/>
              </a:ext>
            </a:extLst>
          </p:cNvPr>
          <p:cNvPicPr>
            <a:picLocks noChangeAspect="1"/>
          </p:cNvPicPr>
          <p:nvPr userDrawn="1"/>
        </p:nvPicPr>
        <p:blipFill>
          <a:blip r:embed="rId2"/>
          <a:srcRect/>
          <a:stretch/>
        </p:blipFill>
        <p:spPr>
          <a:xfrm>
            <a:off x="711200" y="5933441"/>
            <a:ext cx="2819392" cy="375919"/>
          </a:xfrm>
          <a:prstGeom prst="rect">
            <a:avLst/>
          </a:prstGeom>
        </p:spPr>
      </p:pic>
      <p:pic>
        <p:nvPicPr>
          <p:cNvPr id="23" name="Picture 22">
            <a:extLst>
              <a:ext uri="{FF2B5EF4-FFF2-40B4-BE49-F238E27FC236}">
                <a16:creationId xmlns:a16="http://schemas.microsoft.com/office/drawing/2014/main" id="{F3E5C07C-AC46-C8DF-4286-EADC3D423D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2318" r="29124"/>
          <a:stretch/>
        </p:blipFill>
        <p:spPr>
          <a:xfrm>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4"/>
          <a:stretch>
            <a:fillRect/>
          </a:stretch>
        </p:blipFill>
        <p:spPr>
          <a:xfrm rot="571833">
            <a:off x="-363107" y="-91479"/>
            <a:ext cx="3619065" cy="3619065"/>
          </a:xfrm>
          <a:prstGeom prst="rect">
            <a:avLst/>
          </a:prstGeom>
        </p:spPr>
      </p:pic>
    </p:spTree>
    <p:extLst>
      <p:ext uri="{BB962C8B-B14F-4D97-AF65-F5344CB8AC3E}">
        <p14:creationId xmlns:p14="http://schemas.microsoft.com/office/powerpoint/2010/main" val="357542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_Emp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61D7-AB91-149F-9B86-4A2FB7BDA04A}"/>
              </a:ext>
            </a:extLst>
          </p:cNvPr>
          <p:cNvSpPr>
            <a:spLocks noGrp="1"/>
          </p:cNvSpPr>
          <p:nvPr>
            <p:ph type="ctrTitle" hasCustomPrompt="1"/>
          </p:nvPr>
        </p:nvSpPr>
        <p:spPr>
          <a:xfrm>
            <a:off x="711200" y="2804160"/>
            <a:ext cx="8199120" cy="1996123"/>
          </a:xfrm>
        </p:spPr>
        <p:txBody>
          <a:bodyPr anchor="b">
            <a:normAutofit/>
          </a:bodyPr>
          <a:lstStyle>
            <a:lvl1pPr algn="l">
              <a:defRPr sz="4400" b="1" i="0">
                <a:latin typeface="Open Sans" panose="020B0606030504020204" pitchFamily="34" charset="0"/>
                <a:ea typeface="Open Sans" panose="020B0606030504020204" pitchFamily="34" charset="0"/>
                <a:cs typeface="Open Sans" panose="020B0606030504020204" pitchFamily="34" charset="0"/>
              </a:defRPr>
            </a:lvl1pPr>
          </a:lstStyle>
          <a:p>
            <a:r>
              <a:rPr lang="en-US"/>
              <a:t>Main Title</a:t>
            </a:r>
          </a:p>
        </p:txBody>
      </p:sp>
      <p:sp>
        <p:nvSpPr>
          <p:cNvPr id="3" name="Subtitle 2">
            <a:extLst>
              <a:ext uri="{FF2B5EF4-FFF2-40B4-BE49-F238E27FC236}">
                <a16:creationId xmlns:a16="http://schemas.microsoft.com/office/drawing/2014/main" id="{CD385DB9-C84A-B849-9CE2-835453D56F4C}"/>
              </a:ext>
            </a:extLst>
          </p:cNvPr>
          <p:cNvSpPr>
            <a:spLocks noGrp="1"/>
          </p:cNvSpPr>
          <p:nvPr>
            <p:ph type="subTitle" idx="1" hasCustomPrompt="1"/>
          </p:nvPr>
        </p:nvSpPr>
        <p:spPr>
          <a:xfrm>
            <a:off x="711200" y="4892358"/>
            <a:ext cx="8199120" cy="451802"/>
          </a:xfrm>
        </p:spPr>
        <p:txBody>
          <a:bodyPr>
            <a:normAutofit/>
          </a:bodyPr>
          <a:lstStyle>
            <a:lvl1pPr marL="0" indent="0" algn="l">
              <a:buNone/>
              <a:defRPr sz="20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or Name</a:t>
            </a:r>
          </a:p>
        </p:txBody>
      </p:sp>
      <p:cxnSp>
        <p:nvCxnSpPr>
          <p:cNvPr id="9" name="Straight Connector 8">
            <a:extLst>
              <a:ext uri="{FF2B5EF4-FFF2-40B4-BE49-F238E27FC236}">
                <a16:creationId xmlns:a16="http://schemas.microsoft.com/office/drawing/2014/main" id="{E072D0D3-4569-5970-E807-CBE80CB38BD2}"/>
              </a:ext>
            </a:extLst>
          </p:cNvPr>
          <p:cNvCxnSpPr/>
          <p:nvPr userDrawn="1"/>
        </p:nvCxnSpPr>
        <p:spPr>
          <a:xfrm>
            <a:off x="711200" y="5506720"/>
            <a:ext cx="8199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black background with a black square&#10;&#10;Description automatically generated with medium confidence">
            <a:extLst>
              <a:ext uri="{FF2B5EF4-FFF2-40B4-BE49-F238E27FC236}">
                <a16:creationId xmlns:a16="http://schemas.microsoft.com/office/drawing/2014/main" id="{A884E93D-706F-6B7F-2416-061FEAE54428}"/>
              </a:ext>
            </a:extLst>
          </p:cNvPr>
          <p:cNvPicPr>
            <a:picLocks noChangeAspect="1"/>
          </p:cNvPicPr>
          <p:nvPr userDrawn="1"/>
        </p:nvPicPr>
        <p:blipFill>
          <a:blip r:embed="rId2"/>
          <a:stretch>
            <a:fillRect/>
          </a:stretch>
        </p:blipFill>
        <p:spPr>
          <a:xfrm>
            <a:off x="711200" y="5933441"/>
            <a:ext cx="2819393" cy="375919"/>
          </a:xfrm>
          <a:prstGeom prst="rect">
            <a:avLst/>
          </a:prstGeom>
        </p:spPr>
      </p:pic>
      <p:pic>
        <p:nvPicPr>
          <p:cNvPr id="23" name="Picture 22">
            <a:extLst>
              <a:ext uri="{FF2B5EF4-FFF2-40B4-BE49-F238E27FC236}">
                <a16:creationId xmlns:a16="http://schemas.microsoft.com/office/drawing/2014/main" id="{F3E5C07C-AC46-C8DF-4286-EADC3D423D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5224" t="13187" r="29985"/>
          <a:stretch/>
        </p:blipFill>
        <p:spPr>
          <a:xfrm>
            <a:off x="9255760" y="-5080"/>
            <a:ext cx="2946400" cy="6878320"/>
          </a:xfrm>
          <a:prstGeom prst="rect">
            <a:avLst/>
          </a:prstGeom>
          <a:ln>
            <a:noFill/>
          </a:ln>
          <a:effectLst/>
        </p:spPr>
      </p:pic>
      <p:pic>
        <p:nvPicPr>
          <p:cNvPr id="24" name="Picture 23">
            <a:extLst>
              <a:ext uri="{FF2B5EF4-FFF2-40B4-BE49-F238E27FC236}">
                <a16:creationId xmlns:a16="http://schemas.microsoft.com/office/drawing/2014/main" id="{BB2D3EC1-A093-2E62-BF0E-CBF0529D6307}"/>
              </a:ext>
            </a:extLst>
          </p:cNvPr>
          <p:cNvPicPr>
            <a:picLocks noChangeAspect="1"/>
          </p:cNvPicPr>
          <p:nvPr userDrawn="1"/>
        </p:nvPicPr>
        <p:blipFill>
          <a:blip r:embed="rId4"/>
          <a:stretch>
            <a:fillRect/>
          </a:stretch>
        </p:blipFill>
        <p:spPr>
          <a:xfrm rot="571833">
            <a:off x="-363107" y="-91479"/>
            <a:ext cx="3619065" cy="3619065"/>
          </a:xfrm>
          <a:prstGeom prst="rect">
            <a:avLst/>
          </a:prstGeom>
        </p:spPr>
      </p:pic>
    </p:spTree>
    <p:extLst>
      <p:ext uri="{BB962C8B-B14F-4D97-AF65-F5344CB8AC3E}">
        <p14:creationId xmlns:p14="http://schemas.microsoft.com/office/powerpoint/2010/main" val="7943627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3B2A7-557B-838B-DFE8-F495B4C22B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B9DD6-6AF1-4403-9854-525ACD6A8A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617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5" r:id="rId3"/>
    <p:sldLayoutId id="2147483649" r:id="rId4"/>
    <p:sldLayoutId id="2147483663" r:id="rId5"/>
    <p:sldLayoutId id="2147483661" r:id="rId6"/>
    <p:sldLayoutId id="2147483662" r:id="rId7"/>
    <p:sldLayoutId id="2147483660" r:id="rId8"/>
    <p:sldLayoutId id="2147483664" r:id="rId9"/>
    <p:sldLayoutId id="2147483651" r:id="rId10"/>
    <p:sldLayoutId id="2147483670" r:id="rId11"/>
    <p:sldLayoutId id="2147483668" r:id="rId12"/>
    <p:sldLayoutId id="2147483669" r:id="rId13"/>
    <p:sldLayoutId id="2147483655" r:id="rId14"/>
    <p:sldLayoutId id="2147483687" r:id="rId15"/>
    <p:sldLayoutId id="2147483671" r:id="rId16"/>
    <p:sldLayoutId id="2147483672" r:id="rId17"/>
    <p:sldLayoutId id="2147483678" r:id="rId18"/>
    <p:sldLayoutId id="2147483673" r:id="rId19"/>
    <p:sldLayoutId id="2147483688" r:id="rId20"/>
    <p:sldLayoutId id="2147483689" r:id="rId21"/>
    <p:sldLayoutId id="2147483686" r:id="rId22"/>
    <p:sldLayoutId id="2147483679" r:id="rId23"/>
    <p:sldLayoutId id="2147483681" r:id="rId24"/>
    <p:sldLayoutId id="2147483685" r:id="rId25"/>
    <p:sldLayoutId id="2147483683" r:id="rId26"/>
    <p:sldLayoutId id="2147483680" r:id="rId27"/>
    <p:sldLayoutId id="2147483682" r:id="rId28"/>
    <p:sldLayoutId id="2147483675" r:id="rId29"/>
    <p:sldLayoutId id="2147483674" r:id="rId30"/>
    <p:sldLayoutId id="2147483676" r:id="rId31"/>
    <p:sldLayoutId id="2147483677" r:id="rId32"/>
  </p:sldLayoutIdLst>
  <p:txStyles>
    <p:titleStyle>
      <a:lvl1pPr algn="l" defTabSz="914400" rtl="0" eaLnBrk="1" latinLnBrk="0" hangingPunct="1">
        <a:lnSpc>
          <a:spcPct val="90000"/>
        </a:lnSpc>
        <a:spcBef>
          <a:spcPct val="0"/>
        </a:spcBef>
        <a:buNone/>
        <a:defRPr sz="44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rustedsec/TCS_InjectionTechniques/techniques/injectionTechniques/reflectiveDLL/poc"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www.ired.team/offensive-security/code-injection-process-injection/reflective-dll-injection" TargetMode="External"/><Relationship Id="rId2" Type="http://schemas.openxmlformats.org/officeDocument/2006/relationships/hyperlink" Target="https://www.elastic.co/security-labs/upping-the-ante-detecting-in-memory-threats-with-kernel-call-stacks" TargetMode="External"/><Relationship Id="rId1" Type="http://schemas.openxmlformats.org/officeDocument/2006/relationships/slideLayout" Target="../slideLayouts/slideLayout14.xml"/><Relationship Id="rId6" Type="http://schemas.openxmlformats.org/officeDocument/2006/relationships/hyperlink" Target="https://github.com/papadp/reflective-injection-detection" TargetMode="External"/><Relationship Id="rId5" Type="http://schemas.openxmlformats.org/officeDocument/2006/relationships/hyperlink" Target="https://github.com/stephenfewer/ReflectiveDLLInjection" TargetMode="External"/><Relationship Id="rId4" Type="http://schemas.openxmlformats.org/officeDocument/2006/relationships/hyperlink" Target="https://defcon.org/html/links/dc-archives/dc-20-archive.html#K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trustedsec/TCS_InjectionTechniques/techniques/injectionTechniques/queueuserapc/poc" TargetMode="Externa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0n0ph1/IAT-Hooking-Revisited" TargetMode="External"/><Relationship Id="rId2" Type="http://schemas.openxmlformats.org/officeDocument/2006/relationships/hyperlink" Target="https://github.com/hasherezade/pe-sieve/wiki/4.7.-Scan-for-IAT-Hooks-(iat)" TargetMode="External"/><Relationship Id="rId1" Type="http://schemas.openxmlformats.org/officeDocument/2006/relationships/slideLayout" Target="../slideLayouts/slideLayout14.xml"/><Relationship Id="rId6" Type="http://schemas.openxmlformats.org/officeDocument/2006/relationships/hyperlink" Target="https://www.ired.team/offensive-security/code-injection-process-injection/import-adress-table-iat-hooking" TargetMode="External"/><Relationship Id="rId5" Type="http://schemas.openxmlformats.org/officeDocument/2006/relationships/hyperlink" Target="https://guidedhacking.com/threads/how-to-hook-import-address-table-iat-hooking.13555/" TargetMode="External"/><Relationship Id="rId4" Type="http://schemas.openxmlformats.org/officeDocument/2006/relationships/hyperlink" Target="https://medium.com/@contionmig/hooking-detection-bypasses-63c7877ad21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barabosch/apihash_to_yara" TargetMode="External"/><Relationship Id="rId2" Type="http://schemas.openxmlformats.org/officeDocument/2006/relationships/hyperlink" Target="https://github.com/Neo23x0/signature-base" TargetMode="External"/><Relationship Id="rId1" Type="http://schemas.openxmlformats.org/officeDocument/2006/relationships/slideLayout" Target="../slideLayouts/slideLayout14.xml"/><Relationship Id="rId6" Type="http://schemas.openxmlformats.org/officeDocument/2006/relationships/hyperlink" Target="https://decoded.avast.io/threatintel/decoding-cobalt-strike-understanding-payloads/" TargetMode="External"/><Relationship Id="rId5" Type="http://schemas.openxmlformats.org/officeDocument/2006/relationships/hyperlink" Target="https://www.huntress.com/blog/hackers-no-hashing-randomizing-api-hashes-to-evade-cobalt-strike-shellcode-detection" TargetMode="External"/><Relationship Id="rId4" Type="http://schemas.openxmlformats.org/officeDocument/2006/relationships/hyperlink" Target="https://github.com/embee-research/Randomise-api-hashes-cobalt-strik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gi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1E780E-D411-1D82-7510-3D0FBD7C57F7}"/>
              </a:ext>
            </a:extLst>
          </p:cNvPr>
          <p:cNvSpPr>
            <a:spLocks noGrp="1"/>
          </p:cNvSpPr>
          <p:nvPr>
            <p:ph type="ctrTitle"/>
          </p:nvPr>
        </p:nvSpPr>
        <p:spPr/>
        <p:txBody>
          <a:bodyPr>
            <a:noAutofit/>
          </a:bodyPr>
          <a:lstStyle/>
          <a:p>
            <a:r>
              <a:rPr lang="en-US" sz="3600" b="1">
                <a:solidFill>
                  <a:schemeClr val="accent1"/>
                </a:solidFill>
                <a:effectLst/>
                <a:latin typeface="Conv_AvenirLTStd-Heavy"/>
              </a:rPr>
              <a:t>Demystifying Process Injection and </a:t>
            </a:r>
            <a:br>
              <a:rPr lang="en-US" sz="3600" b="1">
                <a:solidFill>
                  <a:schemeClr val="accent1"/>
                </a:solidFill>
                <a:effectLst/>
                <a:latin typeface="Conv_AvenirLTStd-Heavy"/>
              </a:rPr>
            </a:br>
            <a:r>
              <a:rPr lang="en-US" sz="3600" b="1">
                <a:solidFill>
                  <a:schemeClr val="accent1"/>
                </a:solidFill>
                <a:effectLst/>
                <a:latin typeface="Conv_AvenirLTStd-Heavy"/>
              </a:rPr>
              <a:t>other Malware Tactics</a:t>
            </a:r>
            <a:endParaRPr lang="en-US" sz="3600">
              <a:solidFill>
                <a:schemeClr val="accent1"/>
              </a:solidFill>
            </a:endParaRPr>
          </a:p>
        </p:txBody>
      </p:sp>
      <p:sp>
        <p:nvSpPr>
          <p:cNvPr id="5" name="Subtitle 4">
            <a:extLst>
              <a:ext uri="{FF2B5EF4-FFF2-40B4-BE49-F238E27FC236}">
                <a16:creationId xmlns:a16="http://schemas.microsoft.com/office/drawing/2014/main" id="{DDF78889-1950-06A9-4723-36A0802ECEF4}"/>
              </a:ext>
            </a:extLst>
          </p:cNvPr>
          <p:cNvSpPr>
            <a:spLocks noGrp="1"/>
          </p:cNvSpPr>
          <p:nvPr>
            <p:ph type="subTitle" idx="1"/>
          </p:nvPr>
        </p:nvSpPr>
        <p:spPr/>
        <p:txBody>
          <a:bodyPr/>
          <a:lstStyle/>
          <a:p>
            <a:r>
              <a:rPr lang="en-US">
                <a:solidFill>
                  <a:schemeClr val="bg1">
                    <a:lumMod val="95000"/>
                  </a:schemeClr>
                </a:solidFill>
              </a:rPr>
              <a:t>September 29, 2023</a:t>
            </a:r>
          </a:p>
        </p:txBody>
      </p:sp>
    </p:spTree>
    <p:extLst>
      <p:ext uri="{BB962C8B-B14F-4D97-AF65-F5344CB8AC3E}">
        <p14:creationId xmlns:p14="http://schemas.microsoft.com/office/powerpoint/2010/main" val="731006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6175DF-D180-D251-58AF-6D151E6D3B42}"/>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latin typeface="+mj-lt"/>
                <a:ea typeface="+mj-ea"/>
                <a:cs typeface="+mj-cs"/>
              </a:rPr>
              <a:t>Proof of Concept Detection</a:t>
            </a:r>
          </a:p>
        </p:txBody>
      </p:sp>
      <p:sp>
        <p:nvSpPr>
          <p:cNvPr id="23" name="Rectangle 2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42613E0C-D0C8-AE8F-003D-4EC4092A63B1}"/>
              </a:ext>
            </a:extLst>
          </p:cNvPr>
          <p:cNvSpPr>
            <a:spLocks noGrp="1"/>
          </p:cNvSpPr>
          <p:nvPr>
            <p:ph idx="1"/>
          </p:nvPr>
        </p:nvSpPr>
        <p:spPr>
          <a:xfrm>
            <a:off x="5250106" y="586822"/>
            <a:ext cx="6106742" cy="1645920"/>
          </a:xfrm>
        </p:spPr>
        <p:txBody>
          <a:bodyPr vert="horz" lIns="91440" tIns="45720" rIns="91440" bIns="45720" rtlCol="0" anchor="ctr">
            <a:normAutofit/>
          </a:bodyPr>
          <a:lstStyle/>
          <a:p>
            <a:r>
              <a:rPr lang="en-US" sz="1800">
                <a:latin typeface="+mn-lt"/>
                <a:ea typeface="+mn-ea"/>
                <a:cs typeface="+mn-cs"/>
              </a:rPr>
              <a:t>Good </a:t>
            </a:r>
            <a:r>
              <a:rPr lang="en-US" sz="1800" err="1">
                <a:latin typeface="+mn-lt"/>
                <a:ea typeface="+mn-ea"/>
                <a:cs typeface="+mn-cs"/>
              </a:rPr>
              <a:t>ol</a:t>
            </a:r>
            <a:r>
              <a:rPr lang="en-US" sz="1800">
                <a:latin typeface="+mn-lt"/>
                <a:ea typeface="+mn-ea"/>
                <a:cs typeface="+mn-cs"/>
              </a:rPr>
              <a:t>’ Splunk</a:t>
            </a:r>
          </a:p>
        </p:txBody>
      </p:sp>
      <p:pic>
        <p:nvPicPr>
          <p:cNvPr id="5" name="Content Placeholder 4" descr="A screenshot of a computer program&#10;&#10;Description automatically generated">
            <a:extLst>
              <a:ext uri="{FF2B5EF4-FFF2-40B4-BE49-F238E27FC236}">
                <a16:creationId xmlns:a16="http://schemas.microsoft.com/office/drawing/2014/main" id="{F863F120-48A9-AE57-B649-EB6AEF4AC1ED}"/>
              </a:ext>
            </a:extLst>
          </p:cNvPr>
          <p:cNvPicPr>
            <a:picLocks noChangeAspect="1"/>
          </p:cNvPicPr>
          <p:nvPr/>
        </p:nvPicPr>
        <p:blipFill>
          <a:blip r:embed="rId2"/>
          <a:stretch>
            <a:fillRect/>
          </a:stretch>
        </p:blipFill>
        <p:spPr>
          <a:xfrm>
            <a:off x="688902" y="2729397"/>
            <a:ext cx="5219271" cy="348386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73F84DF-E4F4-7D68-B134-FD9F6D2DDE48}"/>
              </a:ext>
            </a:extLst>
          </p:cNvPr>
          <p:cNvPicPr>
            <a:picLocks noChangeAspect="1"/>
          </p:cNvPicPr>
          <p:nvPr/>
        </p:nvPicPr>
        <p:blipFill>
          <a:blip r:embed="rId3"/>
          <a:stretch>
            <a:fillRect/>
          </a:stretch>
        </p:blipFill>
        <p:spPr>
          <a:xfrm>
            <a:off x="6198781" y="3111271"/>
            <a:ext cx="5523082" cy="2720116"/>
          </a:xfrm>
          <a:prstGeom prst="rect">
            <a:avLst/>
          </a:prstGeom>
        </p:spPr>
      </p:pic>
    </p:spTree>
    <p:extLst>
      <p:ext uri="{BB962C8B-B14F-4D97-AF65-F5344CB8AC3E}">
        <p14:creationId xmlns:p14="http://schemas.microsoft.com/office/powerpoint/2010/main" val="4124137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807C2-4A1F-62FB-874F-A34B8B0C4A4C}"/>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b="1" kern="1200">
                <a:solidFill>
                  <a:srgbClr val="FFFFFF"/>
                </a:solidFill>
                <a:latin typeface="+mj-lt"/>
                <a:ea typeface="+mj-ea"/>
                <a:cs typeface="+mj-cs"/>
              </a:rPr>
              <a:t>Query Breakdown</a:t>
            </a:r>
            <a:endParaRPr lang="en-US" kern="1200">
              <a:solidFill>
                <a:srgbClr val="FFFFFF"/>
              </a:solidFill>
              <a:latin typeface="+mj-lt"/>
              <a:ea typeface="+mj-ea"/>
              <a:cs typeface="+mj-cs"/>
            </a:endParaRPr>
          </a:p>
        </p:txBody>
      </p:sp>
      <p:graphicFrame>
        <p:nvGraphicFramePr>
          <p:cNvPr id="7" name="Content Placeholder 2">
            <a:extLst>
              <a:ext uri="{FF2B5EF4-FFF2-40B4-BE49-F238E27FC236}">
                <a16:creationId xmlns:a16="http://schemas.microsoft.com/office/drawing/2014/main" id="{602C04DD-508B-008A-88DA-2FA7375F3545}"/>
              </a:ext>
            </a:extLst>
          </p:cNvPr>
          <p:cNvGraphicFramePr>
            <a:graphicFrameLocks noGrp="1"/>
          </p:cNvGraphicFramePr>
          <p:nvPr>
            <p:ph idx="1"/>
            <p:extLst>
              <p:ext uri="{D42A27DB-BD31-4B8C-83A1-F6EECF244321}">
                <p14:modId xmlns:p14="http://schemas.microsoft.com/office/powerpoint/2010/main" val="190554180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6352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6D9C-F6A6-0E07-3053-160BBEC02189}"/>
              </a:ext>
            </a:extLst>
          </p:cNvPr>
          <p:cNvSpPr>
            <a:spLocks noGrp="1"/>
          </p:cNvSpPr>
          <p:nvPr>
            <p:ph type="title"/>
          </p:nvPr>
        </p:nvSpPr>
        <p:spPr/>
        <p:txBody>
          <a:bodyPr/>
          <a:lstStyle/>
          <a:p>
            <a:r>
              <a:rPr lang="en-US"/>
              <a:t>What can defenders do?</a:t>
            </a:r>
          </a:p>
        </p:txBody>
      </p:sp>
      <p:sp>
        <p:nvSpPr>
          <p:cNvPr id="3" name="Content Placeholder 2">
            <a:extLst>
              <a:ext uri="{FF2B5EF4-FFF2-40B4-BE49-F238E27FC236}">
                <a16:creationId xmlns:a16="http://schemas.microsoft.com/office/drawing/2014/main" id="{5876961B-EB50-90F5-5A21-C34FC3D553A8}"/>
              </a:ext>
            </a:extLst>
          </p:cNvPr>
          <p:cNvSpPr>
            <a:spLocks noGrp="1"/>
          </p:cNvSpPr>
          <p:nvPr>
            <p:ph idx="1"/>
          </p:nvPr>
        </p:nvSpPr>
        <p:spPr/>
        <p:txBody>
          <a:bodyPr>
            <a:normAutofit lnSpcReduction="10000"/>
          </a:bodyPr>
          <a:lstStyle/>
          <a:p>
            <a:r>
              <a:rPr lang="en-US"/>
              <a:t>Monitor process creation events for any anomalies. </a:t>
            </a:r>
          </a:p>
          <a:p>
            <a:r>
              <a:rPr lang="en-US"/>
              <a:t>Monitor or investigate any entry point changes that occur on the suspicious process.</a:t>
            </a:r>
          </a:p>
          <a:p>
            <a:r>
              <a:rPr lang="en-US"/>
              <a:t>Monitor or investigate memory allocation, such as malware using the </a:t>
            </a:r>
            <a:r>
              <a:rPr lang="en-US" err="1"/>
              <a:t>WriteProcessMemory</a:t>
            </a:r>
            <a:r>
              <a:rPr lang="en-US"/>
              <a:t> function to write data to a remote process</a:t>
            </a:r>
          </a:p>
          <a:p>
            <a:r>
              <a:rPr lang="en-US"/>
              <a:t>Monitoring and investigating parent-child relationships can be a good starting point for the initial investigation</a:t>
            </a:r>
          </a:p>
          <a:p>
            <a:r>
              <a:rPr lang="en-US"/>
              <a:t>Analyzing the process properties and behavior can help confirm the suspicious process of 'Hollowing'.</a:t>
            </a:r>
          </a:p>
        </p:txBody>
      </p:sp>
    </p:spTree>
    <p:extLst>
      <p:ext uri="{BB962C8B-B14F-4D97-AF65-F5344CB8AC3E}">
        <p14:creationId xmlns:p14="http://schemas.microsoft.com/office/powerpoint/2010/main" val="2392983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DLL Hollowing</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872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DLL Hollowing</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Steps for a basic DLL Hollowing in the current program</a:t>
            </a:r>
          </a:p>
          <a:p>
            <a:pPr lvl="1"/>
            <a:r>
              <a:rPr lang="en-US"/>
              <a:t>Use </a:t>
            </a:r>
            <a:r>
              <a:rPr lang="en-US" err="1"/>
              <a:t>LoadLibrary</a:t>
            </a:r>
            <a:r>
              <a:rPr lang="en-US"/>
              <a:t> to load any library that is not already loaded by the program</a:t>
            </a:r>
          </a:p>
          <a:p>
            <a:pPr lvl="1"/>
            <a:r>
              <a:rPr lang="en-US"/>
              <a:t>Parse the MZ/PE headers of the library to locate the </a:t>
            </a:r>
            <a:r>
              <a:rPr lang="en-US" err="1"/>
              <a:t>EntryPoint</a:t>
            </a:r>
            <a:endParaRPr lang="en-US"/>
          </a:p>
          <a:p>
            <a:pPr lvl="1"/>
            <a:r>
              <a:rPr lang="en-US"/>
              <a:t>Copy shellcode over the entry point</a:t>
            </a:r>
          </a:p>
          <a:p>
            <a:pPr lvl="1"/>
            <a:r>
              <a:rPr lang="en-US"/>
              <a:t>Execute shellcode using </a:t>
            </a:r>
            <a:r>
              <a:rPr lang="en-US" err="1"/>
              <a:t>CreateThread</a:t>
            </a:r>
            <a:endParaRPr lang="en-US"/>
          </a:p>
        </p:txBody>
      </p:sp>
    </p:spTree>
    <p:extLst>
      <p:ext uri="{BB962C8B-B14F-4D97-AF65-F5344CB8AC3E}">
        <p14:creationId xmlns:p14="http://schemas.microsoft.com/office/powerpoint/2010/main" val="1876745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DLL Hollowing</a:t>
            </a:r>
          </a:p>
        </p:txBody>
      </p:sp>
      <p:pic>
        <p:nvPicPr>
          <p:cNvPr id="4" name="Content Placeholder 3">
            <a:extLst>
              <a:ext uri="{FF2B5EF4-FFF2-40B4-BE49-F238E27FC236}">
                <a16:creationId xmlns:a16="http://schemas.microsoft.com/office/drawing/2014/main" id="{D63E7060-0CB6-E081-3308-646F9E948ACD}"/>
              </a:ext>
            </a:extLst>
          </p:cNvPr>
          <p:cNvPicPr>
            <a:picLocks noGrp="1" noChangeAspect="1"/>
          </p:cNvPicPr>
          <p:nvPr>
            <p:ph idx="1"/>
          </p:nvPr>
        </p:nvPicPr>
        <p:blipFill>
          <a:blip r:embed="rId2"/>
          <a:stretch>
            <a:fillRect/>
          </a:stretch>
        </p:blipFill>
        <p:spPr>
          <a:xfrm>
            <a:off x="627856" y="2786856"/>
            <a:ext cx="11115675" cy="2428875"/>
          </a:xfrm>
          <a:prstGeom prst="rect">
            <a:avLst/>
          </a:prstGeom>
        </p:spPr>
      </p:pic>
      <p:pic>
        <p:nvPicPr>
          <p:cNvPr id="5" name="Picture 4">
            <a:extLst>
              <a:ext uri="{FF2B5EF4-FFF2-40B4-BE49-F238E27FC236}">
                <a16:creationId xmlns:a16="http://schemas.microsoft.com/office/drawing/2014/main" id="{F1A2DBBC-D916-C57D-8E0E-092AF606C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164" y="0"/>
            <a:ext cx="2537390" cy="5074780"/>
          </a:xfrm>
          <a:prstGeom prst="rect">
            <a:avLst/>
          </a:prstGeom>
        </p:spPr>
      </p:pic>
    </p:spTree>
    <p:extLst>
      <p:ext uri="{BB962C8B-B14F-4D97-AF65-F5344CB8AC3E}">
        <p14:creationId xmlns:p14="http://schemas.microsoft.com/office/powerpoint/2010/main" val="837291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kern="1200">
                <a:solidFill>
                  <a:srgbClr val="FFFFFF"/>
                </a:solidFill>
                <a:latin typeface="+mj-lt"/>
                <a:ea typeface="+mj-ea"/>
                <a:cs typeface="+mj-cs"/>
              </a:rPr>
              <a:t>Detection of Injection</a:t>
            </a:r>
          </a:p>
        </p:txBody>
      </p:sp>
      <p:graphicFrame>
        <p:nvGraphicFramePr>
          <p:cNvPr id="5" name="Content Placeholder 2">
            <a:extLst>
              <a:ext uri="{FF2B5EF4-FFF2-40B4-BE49-F238E27FC236}">
                <a16:creationId xmlns:a16="http://schemas.microsoft.com/office/drawing/2014/main" id="{5109BBE5-1C00-7E39-462B-682972127F60}"/>
              </a:ext>
            </a:extLst>
          </p:cNvPr>
          <p:cNvGraphicFramePr>
            <a:graphicFrameLocks noGrp="1"/>
          </p:cNvGraphicFramePr>
          <p:nvPr>
            <p:ph idx="1"/>
            <p:extLst>
              <p:ext uri="{D42A27DB-BD31-4B8C-83A1-F6EECF244321}">
                <p14:modId xmlns:p14="http://schemas.microsoft.com/office/powerpoint/2010/main" val="149823817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362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807C2-4A1F-62FB-874F-A34B8B0C4A4C}"/>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kern="1200">
                <a:solidFill>
                  <a:srgbClr val="FFFFFF"/>
                </a:solidFill>
                <a:latin typeface="+mj-lt"/>
                <a:ea typeface="+mj-ea"/>
                <a:cs typeface="+mj-cs"/>
              </a:rPr>
              <a:t>What can defender do?</a:t>
            </a:r>
          </a:p>
        </p:txBody>
      </p:sp>
      <p:graphicFrame>
        <p:nvGraphicFramePr>
          <p:cNvPr id="5" name="Content Placeholder 2">
            <a:extLst>
              <a:ext uri="{FF2B5EF4-FFF2-40B4-BE49-F238E27FC236}">
                <a16:creationId xmlns:a16="http://schemas.microsoft.com/office/drawing/2014/main" id="{20E34D4B-F59A-7E07-D04C-C6454EAEF95D}"/>
              </a:ext>
            </a:extLst>
          </p:cNvPr>
          <p:cNvGraphicFramePr>
            <a:graphicFrameLocks noGrp="1"/>
          </p:cNvGraphicFramePr>
          <p:nvPr>
            <p:ph idx="1"/>
            <p:extLst>
              <p:ext uri="{D42A27DB-BD31-4B8C-83A1-F6EECF244321}">
                <p14:modId xmlns:p14="http://schemas.microsoft.com/office/powerpoint/2010/main" val="386959804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551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6175DF-D180-D251-58AF-6D151E6D3B4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Proof of Concept Detection</a:t>
            </a:r>
          </a:p>
        </p:txBody>
      </p:sp>
      <p:pic>
        <p:nvPicPr>
          <p:cNvPr id="8" name="Content Placeholder 7" descr="A screenshot of a computer&#10;&#10;Description automatically generated">
            <a:extLst>
              <a:ext uri="{FF2B5EF4-FFF2-40B4-BE49-F238E27FC236}">
                <a16:creationId xmlns:a16="http://schemas.microsoft.com/office/drawing/2014/main" id="{9713543B-1B62-FB0C-F6F8-1ECE5E2E4765}"/>
              </a:ext>
            </a:extLst>
          </p:cNvPr>
          <p:cNvPicPr>
            <a:picLocks noGrp="1" noChangeAspect="1"/>
          </p:cNvPicPr>
          <p:nvPr>
            <p:ph idx="1"/>
          </p:nvPr>
        </p:nvPicPr>
        <p:blipFill>
          <a:blip r:embed="rId2"/>
          <a:stretch>
            <a:fillRect/>
          </a:stretch>
        </p:blipFill>
        <p:spPr>
          <a:xfrm>
            <a:off x="769698" y="1675227"/>
            <a:ext cx="10652604" cy="4394199"/>
          </a:xfrm>
          <a:prstGeom prst="rect">
            <a:avLst/>
          </a:prstGeom>
        </p:spPr>
      </p:pic>
    </p:spTree>
    <p:extLst>
      <p:ext uri="{BB962C8B-B14F-4D97-AF65-F5344CB8AC3E}">
        <p14:creationId xmlns:p14="http://schemas.microsoft.com/office/powerpoint/2010/main" val="3397292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B71E7-5865-F34B-A0E2-E151DC8C0FE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Proof of Concept Detection</a:t>
            </a:r>
          </a:p>
        </p:txBody>
      </p:sp>
      <p:pic>
        <p:nvPicPr>
          <p:cNvPr id="5" name="Content Placeholder 4" descr="A computer screen shot of text&#10;&#10;Description automatically generated">
            <a:extLst>
              <a:ext uri="{FF2B5EF4-FFF2-40B4-BE49-F238E27FC236}">
                <a16:creationId xmlns:a16="http://schemas.microsoft.com/office/drawing/2014/main" id="{83BD515A-70A9-ACC5-8A1A-FBFF2166EDA1}"/>
              </a:ext>
            </a:extLst>
          </p:cNvPr>
          <p:cNvPicPr>
            <a:picLocks noGrp="1" noChangeAspect="1"/>
          </p:cNvPicPr>
          <p:nvPr>
            <p:ph idx="1"/>
          </p:nvPr>
        </p:nvPicPr>
        <p:blipFill>
          <a:blip r:embed="rId2"/>
          <a:stretch>
            <a:fillRect/>
          </a:stretch>
        </p:blipFill>
        <p:spPr>
          <a:xfrm>
            <a:off x="1745307" y="1675227"/>
            <a:ext cx="8701385" cy="4394199"/>
          </a:xfrm>
          <a:prstGeom prst="rect">
            <a:avLst/>
          </a:prstGeom>
        </p:spPr>
      </p:pic>
    </p:spTree>
    <p:extLst>
      <p:ext uri="{BB962C8B-B14F-4D97-AF65-F5344CB8AC3E}">
        <p14:creationId xmlns:p14="http://schemas.microsoft.com/office/powerpoint/2010/main" val="68929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C3EC470-2AAC-60AE-9B36-23181C354F4C}"/>
              </a:ext>
            </a:extLst>
          </p:cNvPr>
          <p:cNvSpPr>
            <a:spLocks noGrp="1"/>
          </p:cNvSpPr>
          <p:nvPr>
            <p:ph type="body" sz="quarter" idx="10"/>
          </p:nvPr>
        </p:nvSpPr>
        <p:spPr>
          <a:xfrm>
            <a:off x="3495352" y="5134208"/>
            <a:ext cx="2190719" cy="309174"/>
          </a:xfrm>
        </p:spPr>
        <p:txBody>
          <a:bodyPr>
            <a:normAutofit fontScale="92500" lnSpcReduction="10000"/>
          </a:bodyPr>
          <a:lstStyle/>
          <a:p>
            <a:r>
              <a:rPr lang="en-US"/>
              <a:t>Leo </a:t>
            </a:r>
            <a:r>
              <a:rPr lang="en-US" err="1"/>
              <a:t>Bastidas</a:t>
            </a:r>
            <a:endParaRPr lang="en-US"/>
          </a:p>
        </p:txBody>
      </p:sp>
      <p:sp>
        <p:nvSpPr>
          <p:cNvPr id="8" name="Text Placeholder 7">
            <a:extLst>
              <a:ext uri="{FF2B5EF4-FFF2-40B4-BE49-F238E27FC236}">
                <a16:creationId xmlns:a16="http://schemas.microsoft.com/office/drawing/2014/main" id="{6EE9B758-ECAC-0319-A55D-B71C142155F4}"/>
              </a:ext>
            </a:extLst>
          </p:cNvPr>
          <p:cNvSpPr>
            <a:spLocks noGrp="1"/>
          </p:cNvSpPr>
          <p:nvPr>
            <p:ph type="body" sz="quarter" idx="11"/>
          </p:nvPr>
        </p:nvSpPr>
        <p:spPr>
          <a:xfrm>
            <a:off x="3492955" y="5443382"/>
            <a:ext cx="2190720" cy="584775"/>
          </a:xfrm>
        </p:spPr>
        <p:txBody>
          <a:bodyPr>
            <a:normAutofit lnSpcReduction="10000"/>
          </a:bodyPr>
          <a:lstStyle/>
          <a:p>
            <a:r>
              <a:rPr lang="en-US"/>
              <a:t>Principal Incident Response Consultant</a:t>
            </a:r>
          </a:p>
          <a:p>
            <a:r>
              <a:rPr lang="en-US" sz="1600"/>
              <a:t>@</a:t>
            </a:r>
            <a:r>
              <a:rPr lang="en-US" sz="1600" err="1"/>
              <a:t>cyberGoatPsyOps</a:t>
            </a:r>
            <a:endParaRPr lang="en-US" sz="1600"/>
          </a:p>
        </p:txBody>
      </p:sp>
      <p:pic>
        <p:nvPicPr>
          <p:cNvPr id="3" name="Picture Placeholder 2">
            <a:extLst>
              <a:ext uri="{FF2B5EF4-FFF2-40B4-BE49-F238E27FC236}">
                <a16:creationId xmlns:a16="http://schemas.microsoft.com/office/drawing/2014/main" id="{A950DF57-2605-0247-8BAF-3D95B6DF71B0}"/>
              </a:ext>
            </a:extLst>
          </p:cNvPr>
          <p:cNvPicPr>
            <a:picLocks noGrp="1" noChangeAspect="1"/>
          </p:cNvPicPr>
          <p:nvPr>
            <p:ph type="pic" sz="quarter" idx="12"/>
          </p:nvPr>
        </p:nvPicPr>
        <p:blipFill>
          <a:blip r:embed="rId2"/>
          <a:srcRect l="12140" r="12140"/>
          <a:stretch>
            <a:fillRect/>
          </a:stretch>
        </p:blipFill>
        <p:spPr>
          <a:xfrm>
            <a:off x="3490559" y="2142711"/>
            <a:ext cx="2195512" cy="2859087"/>
          </a:xfrm>
          <a:prstGeom prst="rect">
            <a:avLst/>
          </a:prstGeom>
        </p:spPr>
      </p:pic>
      <p:sp>
        <p:nvSpPr>
          <p:cNvPr id="10" name="Text Placeholder 9">
            <a:extLst>
              <a:ext uri="{FF2B5EF4-FFF2-40B4-BE49-F238E27FC236}">
                <a16:creationId xmlns:a16="http://schemas.microsoft.com/office/drawing/2014/main" id="{D1728C63-D195-2EE4-6AB4-A5539FEDCF81}"/>
              </a:ext>
            </a:extLst>
          </p:cNvPr>
          <p:cNvSpPr>
            <a:spLocks noGrp="1"/>
          </p:cNvSpPr>
          <p:nvPr>
            <p:ph type="body" sz="quarter" idx="13"/>
          </p:nvPr>
        </p:nvSpPr>
        <p:spPr>
          <a:xfrm>
            <a:off x="5829782" y="5134208"/>
            <a:ext cx="2190719" cy="309174"/>
          </a:xfrm>
        </p:spPr>
        <p:txBody>
          <a:bodyPr>
            <a:normAutofit fontScale="92500" lnSpcReduction="10000"/>
          </a:bodyPr>
          <a:lstStyle/>
          <a:p>
            <a:r>
              <a:rPr lang="en-US"/>
              <a:t>Scott Nusbaum</a:t>
            </a:r>
          </a:p>
        </p:txBody>
      </p:sp>
      <p:sp>
        <p:nvSpPr>
          <p:cNvPr id="11" name="Text Placeholder 10">
            <a:extLst>
              <a:ext uri="{FF2B5EF4-FFF2-40B4-BE49-F238E27FC236}">
                <a16:creationId xmlns:a16="http://schemas.microsoft.com/office/drawing/2014/main" id="{22F261E5-B01D-7DAA-082F-5C1AC750ABF6}"/>
              </a:ext>
            </a:extLst>
          </p:cNvPr>
          <p:cNvSpPr>
            <a:spLocks noGrp="1"/>
          </p:cNvSpPr>
          <p:nvPr>
            <p:ph type="body" sz="quarter" idx="14"/>
          </p:nvPr>
        </p:nvSpPr>
        <p:spPr>
          <a:xfrm>
            <a:off x="5824989" y="5432035"/>
            <a:ext cx="2190720" cy="584775"/>
          </a:xfrm>
        </p:spPr>
        <p:txBody>
          <a:bodyPr/>
          <a:lstStyle/>
          <a:p>
            <a:r>
              <a:rPr lang="en-US"/>
              <a:t>Principal Research Analyst</a:t>
            </a:r>
          </a:p>
          <a:p>
            <a:r>
              <a:rPr lang="en-US" sz="1600"/>
              <a:t>@_snus</a:t>
            </a:r>
          </a:p>
        </p:txBody>
      </p:sp>
      <p:pic>
        <p:nvPicPr>
          <p:cNvPr id="2" name="Picture Placeholder 1">
            <a:extLst>
              <a:ext uri="{FF2B5EF4-FFF2-40B4-BE49-F238E27FC236}">
                <a16:creationId xmlns:a16="http://schemas.microsoft.com/office/drawing/2014/main" id="{FD49EFAD-77B6-E874-3781-98C6CB8BDA93}"/>
              </a:ext>
            </a:extLst>
          </p:cNvPr>
          <p:cNvPicPr>
            <a:picLocks noGrp="1" noChangeAspect="1"/>
          </p:cNvPicPr>
          <p:nvPr>
            <p:ph type="pic" sz="quarter" idx="15"/>
          </p:nvPr>
        </p:nvPicPr>
        <p:blipFill>
          <a:blip r:embed="rId3"/>
          <a:srcRect l="12138" r="12138"/>
          <a:stretch>
            <a:fillRect/>
          </a:stretch>
        </p:blipFill>
        <p:spPr>
          <a:xfrm>
            <a:off x="5824989" y="2140776"/>
            <a:ext cx="2195512" cy="2859087"/>
          </a:xfrm>
          <a:prstGeom prst="rect">
            <a:avLst/>
          </a:prstGeom>
        </p:spPr>
      </p:pic>
      <p:pic>
        <p:nvPicPr>
          <p:cNvPr id="17" name="Picture 16">
            <a:extLst>
              <a:ext uri="{FF2B5EF4-FFF2-40B4-BE49-F238E27FC236}">
                <a16:creationId xmlns:a16="http://schemas.microsoft.com/office/drawing/2014/main" id="{30BA9D93-70CE-46BC-DD2E-EFFC3C9AB86E}"/>
              </a:ext>
            </a:extLst>
          </p:cNvPr>
          <p:cNvPicPr>
            <a:picLocks noChangeAspect="1"/>
          </p:cNvPicPr>
          <p:nvPr/>
        </p:nvPicPr>
        <p:blipFill>
          <a:blip r:embed="rId4"/>
          <a:stretch>
            <a:fillRect/>
          </a:stretch>
        </p:blipFill>
        <p:spPr>
          <a:xfrm>
            <a:off x="1424903" y="2140776"/>
            <a:ext cx="2065656" cy="2859087"/>
          </a:xfrm>
          <a:prstGeom prst="rect">
            <a:avLst/>
          </a:prstGeom>
        </p:spPr>
      </p:pic>
      <p:pic>
        <p:nvPicPr>
          <p:cNvPr id="18" name="Picture 17">
            <a:extLst>
              <a:ext uri="{FF2B5EF4-FFF2-40B4-BE49-F238E27FC236}">
                <a16:creationId xmlns:a16="http://schemas.microsoft.com/office/drawing/2014/main" id="{41C77CF2-6DE7-EA61-3477-2AA82279AAEE}"/>
              </a:ext>
            </a:extLst>
          </p:cNvPr>
          <p:cNvPicPr>
            <a:picLocks noChangeAspect="1"/>
          </p:cNvPicPr>
          <p:nvPr/>
        </p:nvPicPr>
        <p:blipFill>
          <a:blip r:embed="rId5"/>
          <a:stretch>
            <a:fillRect/>
          </a:stretch>
        </p:blipFill>
        <p:spPr>
          <a:xfrm>
            <a:off x="8020501" y="2140777"/>
            <a:ext cx="1986312" cy="2859086"/>
          </a:xfrm>
          <a:prstGeom prst="rect">
            <a:avLst/>
          </a:prstGeom>
        </p:spPr>
      </p:pic>
    </p:spTree>
    <p:extLst>
      <p:ext uri="{BB962C8B-B14F-4D97-AF65-F5344CB8AC3E}">
        <p14:creationId xmlns:p14="http://schemas.microsoft.com/office/powerpoint/2010/main" val="2417932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Reflective DLL Injection</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42823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Reflective DLL Injection</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Load DLL into memory without it existing on disk</a:t>
            </a:r>
          </a:p>
          <a:p>
            <a:r>
              <a:rPr lang="en-US"/>
              <a:t>Parse the DLL and create new memory allocations for each section</a:t>
            </a:r>
          </a:p>
          <a:p>
            <a:r>
              <a:rPr lang="en-US"/>
              <a:t>Iterate through the relocations and patch the addresses</a:t>
            </a:r>
          </a:p>
          <a:p>
            <a:r>
              <a:rPr lang="en-US"/>
              <a:t>Resolve the Import Address Table (IAT) Load needed libraries and Patch the functions</a:t>
            </a:r>
          </a:p>
          <a:p>
            <a:r>
              <a:rPr lang="en-US"/>
              <a:t>Identify the Entry Point and execute it</a:t>
            </a:r>
          </a:p>
          <a:p>
            <a:endParaRPr lang="en-US"/>
          </a:p>
        </p:txBody>
      </p:sp>
    </p:spTree>
    <p:extLst>
      <p:ext uri="{BB962C8B-B14F-4D97-AF65-F5344CB8AC3E}">
        <p14:creationId xmlns:p14="http://schemas.microsoft.com/office/powerpoint/2010/main" val="4143900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Reflective DLL Injection</a:t>
            </a:r>
          </a:p>
        </p:txBody>
      </p:sp>
      <p:sp>
        <p:nvSpPr>
          <p:cNvPr id="3" name="Content Placeholder 2">
            <a:extLst>
              <a:ext uri="{FF2B5EF4-FFF2-40B4-BE49-F238E27FC236}">
                <a16:creationId xmlns:a16="http://schemas.microsoft.com/office/drawing/2014/main" id="{408D6A8A-A953-0A9E-0F2F-28A8745476AB}"/>
              </a:ext>
            </a:extLst>
          </p:cNvPr>
          <p:cNvSpPr>
            <a:spLocks noGrp="1"/>
          </p:cNvSpPr>
          <p:nvPr>
            <p:ph idx="1"/>
          </p:nvPr>
        </p:nvSpPr>
        <p:spPr/>
        <p:txBody>
          <a:bodyPr/>
          <a:lstStyle/>
          <a:p>
            <a:pPr marL="0" indent="0">
              <a:buNone/>
            </a:pPr>
            <a:r>
              <a:rPr lang="en-US">
                <a:hlinkClick r:id="rId3"/>
              </a:rPr>
              <a:t>https://</a:t>
            </a:r>
            <a:r>
              <a:rPr lang="en-US" err="1">
                <a:hlinkClick r:id="rId3"/>
              </a:rPr>
              <a:t>github.com</a:t>
            </a:r>
            <a:r>
              <a:rPr lang="en-US">
                <a:hlinkClick r:id="rId3"/>
              </a:rPr>
              <a:t>/</a:t>
            </a:r>
            <a:r>
              <a:rPr lang="en-US" err="1">
                <a:hlinkClick r:id="rId3"/>
              </a:rPr>
              <a:t>trustedsec</a:t>
            </a:r>
            <a:r>
              <a:rPr lang="en-US">
                <a:hlinkClick r:id="rId3"/>
              </a:rPr>
              <a:t>/</a:t>
            </a:r>
            <a:r>
              <a:rPr lang="en-US" err="1">
                <a:hlinkClick r:id="rId3"/>
              </a:rPr>
              <a:t>TCS_InjectionTechniques</a:t>
            </a:r>
            <a:r>
              <a:rPr lang="en-US">
                <a:hlinkClick r:id="rId3"/>
              </a:rPr>
              <a:t>/</a:t>
            </a:r>
            <a:r>
              <a:rPr lang="en-US">
                <a:effectLst/>
                <a:hlinkClick r:id="rId3"/>
              </a:rPr>
              <a:t>techniques/</a:t>
            </a:r>
            <a:r>
              <a:rPr lang="en-US" err="1">
                <a:effectLst/>
                <a:hlinkClick r:id="rId3"/>
              </a:rPr>
              <a:t>injectionTechniques</a:t>
            </a:r>
            <a:r>
              <a:rPr lang="en-US">
                <a:effectLst/>
                <a:hlinkClick r:id="rId3"/>
              </a:rPr>
              <a:t>/</a:t>
            </a:r>
            <a:r>
              <a:rPr lang="en-US" err="1">
                <a:effectLst/>
                <a:hlinkClick r:id="rId3"/>
              </a:rPr>
              <a:t>reflectiveDLL</a:t>
            </a:r>
            <a:r>
              <a:rPr lang="en-US">
                <a:effectLst/>
                <a:hlinkClick r:id="rId3"/>
              </a:rPr>
              <a:t>/</a:t>
            </a:r>
            <a:r>
              <a:rPr lang="en-US" err="1">
                <a:effectLst/>
                <a:hlinkClick r:id="rId3"/>
              </a:rPr>
              <a:t>poc</a:t>
            </a:r>
            <a:endParaRPr lang="en-US">
              <a:effectLst/>
            </a:endParaRPr>
          </a:p>
          <a:p>
            <a:pPr marL="0" indent="0">
              <a:buNone/>
            </a:pPr>
            <a:r>
              <a:rPr lang="en-US">
                <a:effectLst/>
                <a:latin typeface="Andale Mono" panose="020B0509000000000004" pitchFamily="49" charset="0"/>
              </a:rPr>
              <a:t> </a:t>
            </a:r>
          </a:p>
          <a:p>
            <a:endParaRPr lang="en-US"/>
          </a:p>
        </p:txBody>
      </p:sp>
    </p:spTree>
    <p:extLst>
      <p:ext uri="{BB962C8B-B14F-4D97-AF65-F5344CB8AC3E}">
        <p14:creationId xmlns:p14="http://schemas.microsoft.com/office/powerpoint/2010/main" val="4219697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kern="1200">
                <a:solidFill>
                  <a:srgbClr val="FFFFFF"/>
                </a:solidFill>
                <a:latin typeface="+mj-lt"/>
                <a:ea typeface="+mj-ea"/>
                <a:cs typeface="+mj-cs"/>
              </a:rPr>
              <a:t>Detection of Injection</a:t>
            </a:r>
          </a:p>
        </p:txBody>
      </p:sp>
      <p:sp>
        <p:nvSpPr>
          <p:cNvPr id="17" name="Content Placeholder 2">
            <a:extLst>
              <a:ext uri="{FF2B5EF4-FFF2-40B4-BE49-F238E27FC236}">
                <a16:creationId xmlns:a16="http://schemas.microsoft.com/office/drawing/2014/main" id="{C7880AB4-564C-E0D1-FFB3-C3DCE3F9FEDC}"/>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latin typeface="+mn-lt"/>
                <a:ea typeface="+mn-ea"/>
                <a:cs typeface="+mn-cs"/>
              </a:rPr>
              <a:t>Shellcode or Loaded DLL has EXECUTE permission</a:t>
            </a:r>
          </a:p>
          <a:p>
            <a:r>
              <a:rPr lang="en-US" sz="2000">
                <a:latin typeface="+mn-lt"/>
                <a:ea typeface="+mn-ea"/>
                <a:cs typeface="+mn-cs"/>
              </a:rPr>
              <a:t>Does not represent a mapped file</a:t>
            </a:r>
          </a:p>
          <a:p>
            <a:r>
              <a:rPr lang="en-US" sz="2000">
                <a:latin typeface="+mn-lt"/>
                <a:ea typeface="+mn-ea"/>
                <a:cs typeface="+mn-cs"/>
              </a:rPr>
              <a:t>Memory page allocation with VirtuaAlloc with the PRIVATE flag</a:t>
            </a:r>
          </a:p>
          <a:p>
            <a:r>
              <a:rPr lang="en-US" sz="2000">
                <a:latin typeface="+mn-lt"/>
                <a:ea typeface="+mn-ea"/>
                <a:cs typeface="+mn-cs"/>
              </a:rPr>
              <a:t>Can scan suspected process with Volatility using the malfind plugin.</a:t>
            </a:r>
          </a:p>
          <a:p>
            <a:pPr lvl="1"/>
            <a:r>
              <a:rPr lang="en-US" sz="2000">
                <a:latin typeface="+mn-lt"/>
                <a:ea typeface="+mn-ea"/>
                <a:cs typeface="+mn-cs"/>
              </a:rPr>
              <a:t>Use vaddump to dump memory images of malfind hits</a:t>
            </a:r>
          </a:p>
          <a:p>
            <a:pPr lvl="1"/>
            <a:r>
              <a:rPr lang="en-US" sz="2000">
                <a:latin typeface="+mn-lt"/>
                <a:ea typeface="+mn-ea"/>
                <a:cs typeface="+mn-cs"/>
              </a:rPr>
              <a:t>Or use dlldump to dump to disk to reconstruct headers</a:t>
            </a:r>
          </a:p>
          <a:p>
            <a:r>
              <a:rPr lang="en-US" sz="2000">
                <a:latin typeface="+mn-lt"/>
                <a:ea typeface="+mn-ea"/>
                <a:cs typeface="+mn-cs"/>
              </a:rPr>
              <a:t>Perform strings or static analysis of dumps</a:t>
            </a:r>
          </a:p>
        </p:txBody>
      </p:sp>
    </p:spTree>
    <p:extLst>
      <p:ext uri="{BB962C8B-B14F-4D97-AF65-F5344CB8AC3E}">
        <p14:creationId xmlns:p14="http://schemas.microsoft.com/office/powerpoint/2010/main" val="908711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D14380B3-BADB-3CD6-3F15-1A248B783076}"/>
              </a:ext>
            </a:extLst>
          </p:cNvPr>
          <p:cNvPicPr>
            <a:picLocks noChangeAspect="1"/>
          </p:cNvPicPr>
          <p:nvPr/>
        </p:nvPicPr>
        <p:blipFill rotWithShape="1">
          <a:blip r:embed="rId2"/>
          <a:srcRect l="9538" r="14031"/>
          <a:stretch/>
        </p:blipFill>
        <p:spPr>
          <a:xfrm>
            <a:off x="-1" y="190"/>
            <a:ext cx="8128855" cy="5291194"/>
          </a:xfrm>
          <a:prstGeom prst="rect">
            <a:avLst/>
          </a:prstGeom>
        </p:spPr>
      </p:pic>
      <p:sp>
        <p:nvSpPr>
          <p:cNvPr id="15" name="Rectangle 14">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D0265A-B52A-E186-FD99-8273FACA6C32}"/>
              </a:ext>
            </a:extLst>
          </p:cNvPr>
          <p:cNvSpPr>
            <a:spLocks noGrp="1"/>
          </p:cNvSpPr>
          <p:nvPr>
            <p:ph type="title"/>
          </p:nvPr>
        </p:nvSpPr>
        <p:spPr>
          <a:xfrm>
            <a:off x="699715" y="5635366"/>
            <a:ext cx="7091299" cy="898581"/>
          </a:xfrm>
        </p:spPr>
        <p:txBody>
          <a:bodyPr vert="horz" lIns="91440" tIns="45720" rIns="91440" bIns="45720" rtlCol="0" anchor="ctr">
            <a:normAutofit/>
          </a:bodyPr>
          <a:lstStyle/>
          <a:p>
            <a:r>
              <a:rPr lang="en-US" kern="1200">
                <a:solidFill>
                  <a:srgbClr val="FFFFFF"/>
                </a:solidFill>
                <a:latin typeface="+mj-lt"/>
                <a:ea typeface="+mj-ea"/>
                <a:cs typeface="+mj-cs"/>
              </a:rPr>
              <a:t>Ghetto EDR</a:t>
            </a:r>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E749E88A-100D-814A-ED7D-B4EE299C5E32}"/>
              </a:ext>
            </a:extLst>
          </p:cNvPr>
          <p:cNvPicPr>
            <a:picLocks noChangeAspect="1"/>
          </p:cNvPicPr>
          <p:nvPr/>
        </p:nvPicPr>
        <p:blipFill rotWithShape="1">
          <a:blip r:embed="rId3"/>
          <a:srcRect l="48166" r="6146" b="1"/>
          <a:stretch/>
        </p:blipFill>
        <p:spPr>
          <a:xfrm>
            <a:off x="8128856" y="1"/>
            <a:ext cx="4063143" cy="5291384"/>
          </a:xfrm>
          <a:prstGeom prst="rect">
            <a:avLst/>
          </a:prstGeom>
        </p:spPr>
      </p:pic>
    </p:spTree>
    <p:extLst>
      <p:ext uri="{BB962C8B-B14F-4D97-AF65-F5344CB8AC3E}">
        <p14:creationId xmlns:p14="http://schemas.microsoft.com/office/powerpoint/2010/main" val="42606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8F37C2B-BEFD-40A1-F6DB-23AA0C4A1843}"/>
              </a:ext>
            </a:extLst>
          </p:cNvPr>
          <p:cNvPicPr>
            <a:picLocks noChangeAspect="1"/>
          </p:cNvPicPr>
          <p:nvPr/>
        </p:nvPicPr>
        <p:blipFill rotWithShape="1">
          <a:blip r:embed="rId2"/>
          <a:srcRect l="46195" r="4022"/>
          <a:stretch/>
        </p:blipFill>
        <p:spPr>
          <a:xfrm>
            <a:off x="-1" y="10"/>
            <a:ext cx="12228129" cy="4666928"/>
          </a:xfrm>
          <a:prstGeom prst="rect">
            <a:avLst/>
          </a:prstGeom>
        </p:spPr>
      </p:pic>
      <p:grpSp>
        <p:nvGrpSpPr>
          <p:cNvPr id="12" name="Group 1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3" name="Freeform: Shape 1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FEB2F9F-17DB-14C8-5817-B722A1AB3606}"/>
              </a:ext>
            </a:extLst>
          </p:cNvPr>
          <p:cNvSpPr>
            <a:spLocks noGrp="1"/>
          </p:cNvSpPr>
          <p:nvPr>
            <p:ph type="title"/>
          </p:nvPr>
        </p:nvSpPr>
        <p:spPr>
          <a:xfrm>
            <a:off x="804672" y="4551037"/>
            <a:ext cx="5021782" cy="1509931"/>
          </a:xfrm>
        </p:spPr>
        <p:txBody>
          <a:bodyPr vert="horz" lIns="91440" tIns="45720" rIns="91440" bIns="45720" rtlCol="0" anchor="ctr">
            <a:normAutofit/>
          </a:bodyPr>
          <a:lstStyle/>
          <a:p>
            <a:r>
              <a:rPr lang="en-US" sz="3600">
                <a:solidFill>
                  <a:schemeClr val="tx2"/>
                </a:solidFill>
                <a:latin typeface="+mj-lt"/>
                <a:ea typeface="+mj-ea"/>
                <a:cs typeface="+mj-cs"/>
              </a:rPr>
              <a:t>Can a SIEM spot it?  Depends</a:t>
            </a:r>
          </a:p>
        </p:txBody>
      </p:sp>
      <p:sp>
        <p:nvSpPr>
          <p:cNvPr id="3" name="Content Placeholder 2">
            <a:extLst>
              <a:ext uri="{FF2B5EF4-FFF2-40B4-BE49-F238E27FC236}">
                <a16:creationId xmlns:a16="http://schemas.microsoft.com/office/drawing/2014/main" id="{BFEDBAB0-1A74-7F2F-F55B-12FC80659214}"/>
              </a:ext>
            </a:extLst>
          </p:cNvPr>
          <p:cNvSpPr>
            <a:spLocks noGrp="1"/>
          </p:cNvSpPr>
          <p:nvPr>
            <p:ph idx="1"/>
          </p:nvPr>
        </p:nvSpPr>
        <p:spPr>
          <a:xfrm>
            <a:off x="6470247" y="4551037"/>
            <a:ext cx="4926411" cy="1509935"/>
          </a:xfrm>
        </p:spPr>
        <p:txBody>
          <a:bodyPr vert="horz" lIns="91440" tIns="45720" rIns="91440" bIns="45720" rtlCol="0" anchor="ctr">
            <a:normAutofit/>
          </a:bodyPr>
          <a:lstStyle/>
          <a:p>
            <a:pPr marL="0"/>
            <a:endParaRPr lang="en-US" sz="1800">
              <a:solidFill>
                <a:schemeClr val="tx2"/>
              </a:solidFill>
              <a:latin typeface="+mn-lt"/>
              <a:ea typeface="+mn-ea"/>
              <a:cs typeface="+mn-cs"/>
            </a:endParaRPr>
          </a:p>
          <a:p>
            <a:endParaRPr lang="en-US" sz="1800">
              <a:solidFill>
                <a:schemeClr val="tx2"/>
              </a:solidFill>
              <a:latin typeface="+mn-lt"/>
              <a:ea typeface="+mn-ea"/>
              <a:cs typeface="+mn-cs"/>
            </a:endParaRPr>
          </a:p>
        </p:txBody>
      </p:sp>
    </p:spTree>
    <p:extLst>
      <p:ext uri="{BB962C8B-B14F-4D97-AF65-F5344CB8AC3E}">
        <p14:creationId xmlns:p14="http://schemas.microsoft.com/office/powerpoint/2010/main" val="943300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F4576-20A0-3EB3-7ABA-8C2DB9BB44F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Sometimes we are lucky</a:t>
            </a:r>
          </a:p>
        </p:txBody>
      </p:sp>
      <p:pic>
        <p:nvPicPr>
          <p:cNvPr id="5" name="Content Placeholder 4" descr="A screenshot of a computer&#10;&#10;Description automatically generated">
            <a:extLst>
              <a:ext uri="{FF2B5EF4-FFF2-40B4-BE49-F238E27FC236}">
                <a16:creationId xmlns:a16="http://schemas.microsoft.com/office/drawing/2014/main" id="{E7485C03-6928-3066-5F44-E7AA10058144}"/>
              </a:ext>
            </a:extLst>
          </p:cNvPr>
          <p:cNvPicPr>
            <a:picLocks noGrp="1" noChangeAspect="1"/>
          </p:cNvPicPr>
          <p:nvPr>
            <p:ph idx="1"/>
          </p:nvPr>
        </p:nvPicPr>
        <p:blipFill>
          <a:blip r:embed="rId2"/>
          <a:stretch>
            <a:fillRect/>
          </a:stretch>
        </p:blipFill>
        <p:spPr>
          <a:xfrm>
            <a:off x="643467" y="2468299"/>
            <a:ext cx="10905066" cy="2808055"/>
          </a:xfrm>
          <a:prstGeom prst="rect">
            <a:avLst/>
          </a:prstGeom>
        </p:spPr>
      </p:pic>
    </p:spTree>
    <p:extLst>
      <p:ext uri="{BB962C8B-B14F-4D97-AF65-F5344CB8AC3E}">
        <p14:creationId xmlns:p14="http://schemas.microsoft.com/office/powerpoint/2010/main" val="427232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FEB2F9F-17DB-14C8-5817-B722A1AB3606}"/>
              </a:ext>
            </a:extLst>
          </p:cNvPr>
          <p:cNvSpPr>
            <a:spLocks noGrp="1"/>
          </p:cNvSpPr>
          <p:nvPr>
            <p:ph type="title"/>
          </p:nvPr>
        </p:nvSpPr>
        <p:spPr>
          <a:xfrm>
            <a:off x="1179226" y="1755073"/>
            <a:ext cx="9833548" cy="1066802"/>
          </a:xfrm>
        </p:spPr>
        <p:txBody>
          <a:bodyPr vert="horz" lIns="91440" tIns="45720" rIns="91440" bIns="45720" rtlCol="0" anchor="b">
            <a:normAutofit/>
          </a:bodyPr>
          <a:lstStyle/>
          <a:p>
            <a:r>
              <a:rPr lang="en-US" sz="3600" kern="1200">
                <a:solidFill>
                  <a:schemeClr val="tx2"/>
                </a:solidFill>
                <a:latin typeface="+mj-lt"/>
                <a:ea typeface="+mj-ea"/>
                <a:cs typeface="+mj-cs"/>
              </a:rPr>
              <a:t>Additional Research Resources</a:t>
            </a:r>
          </a:p>
        </p:txBody>
      </p:sp>
      <p:grpSp>
        <p:nvGrpSpPr>
          <p:cNvPr id="9" name="Group 8">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FEDBAB0-1A74-7F2F-F55B-12FC80659214}"/>
              </a:ext>
            </a:extLst>
          </p:cNvPr>
          <p:cNvSpPr>
            <a:spLocks noGrp="1"/>
          </p:cNvSpPr>
          <p:nvPr>
            <p:ph idx="1"/>
          </p:nvPr>
        </p:nvSpPr>
        <p:spPr>
          <a:xfrm>
            <a:off x="1179226" y="3049325"/>
            <a:ext cx="9833548" cy="2945574"/>
          </a:xfrm>
        </p:spPr>
        <p:txBody>
          <a:bodyPr vert="horz" lIns="91440" tIns="45720" rIns="91440" bIns="45720" rtlCol="0" anchor="ctr">
            <a:normAutofit/>
          </a:bodyPr>
          <a:lstStyle/>
          <a:p>
            <a:pPr marL="0"/>
            <a:endParaRPr lang="en-US" sz="1800">
              <a:solidFill>
                <a:schemeClr val="tx2"/>
              </a:solidFill>
              <a:latin typeface="+mn-lt"/>
              <a:ea typeface="+mn-ea"/>
              <a:cs typeface="+mn-cs"/>
            </a:endParaRPr>
          </a:p>
          <a:p>
            <a:r>
              <a:rPr lang="en-US" sz="1800">
                <a:solidFill>
                  <a:schemeClr val="tx2"/>
                </a:solidFill>
                <a:latin typeface="+mn-lt"/>
                <a:ea typeface="+mn-ea"/>
                <a:cs typeface="+mn-cs"/>
                <a:hlinkClick r:id="rId2"/>
              </a:rPr>
              <a:t>https://www.elastic.co/security-labs/upping-the-ante-detecting-in-memory-threats-with-kernel-call-stacks</a:t>
            </a:r>
            <a:endParaRPr lang="en-US" sz="1800">
              <a:solidFill>
                <a:schemeClr val="tx2"/>
              </a:solidFill>
              <a:latin typeface="+mn-lt"/>
              <a:ea typeface="+mn-ea"/>
              <a:cs typeface="+mn-cs"/>
            </a:endParaRPr>
          </a:p>
          <a:p>
            <a:r>
              <a:rPr lang="en-US" sz="1800">
                <a:solidFill>
                  <a:schemeClr val="tx2"/>
                </a:solidFill>
                <a:latin typeface="+mn-lt"/>
                <a:ea typeface="+mn-ea"/>
                <a:cs typeface="+mn-cs"/>
                <a:hlinkClick r:id="rId3"/>
              </a:rPr>
              <a:t>https://www.ired.team/offensive-security/code-injection-process-injection/reflective-dll-injection</a:t>
            </a:r>
            <a:endParaRPr lang="en-US" sz="1800">
              <a:solidFill>
                <a:schemeClr val="tx2"/>
              </a:solidFill>
              <a:latin typeface="+mn-lt"/>
              <a:ea typeface="+mn-ea"/>
              <a:cs typeface="+mn-cs"/>
            </a:endParaRPr>
          </a:p>
          <a:p>
            <a:r>
              <a:rPr lang="en-US" sz="1800">
                <a:solidFill>
                  <a:schemeClr val="tx2"/>
                </a:solidFill>
                <a:latin typeface="+mn-lt"/>
                <a:ea typeface="+mn-ea"/>
                <a:cs typeface="+mn-cs"/>
                <a:hlinkClick r:id="rId4"/>
              </a:rPr>
              <a:t>https://defcon.org/html/links/dc-archives/dc-20-archive.html#King</a:t>
            </a:r>
            <a:endParaRPr lang="en-US" sz="1800">
              <a:solidFill>
                <a:schemeClr val="tx2"/>
              </a:solidFill>
              <a:latin typeface="+mn-lt"/>
              <a:ea typeface="+mn-ea"/>
              <a:cs typeface="+mn-cs"/>
            </a:endParaRPr>
          </a:p>
          <a:p>
            <a:r>
              <a:rPr lang="en-US" sz="1800">
                <a:solidFill>
                  <a:schemeClr val="tx2"/>
                </a:solidFill>
                <a:latin typeface="+mn-lt"/>
                <a:ea typeface="+mn-ea"/>
                <a:cs typeface="+mn-cs"/>
                <a:hlinkClick r:id="rId5"/>
              </a:rPr>
              <a:t>https://github.com/stephenfewer/ReflectiveDLLInjection</a:t>
            </a:r>
            <a:endParaRPr lang="en-US" sz="1800">
              <a:solidFill>
                <a:schemeClr val="tx2"/>
              </a:solidFill>
              <a:latin typeface="+mn-lt"/>
              <a:ea typeface="+mn-ea"/>
              <a:cs typeface="+mn-cs"/>
            </a:endParaRPr>
          </a:p>
          <a:p>
            <a:r>
              <a:rPr lang="en-US" sz="1800">
                <a:solidFill>
                  <a:schemeClr val="tx2"/>
                </a:solidFill>
                <a:latin typeface="+mn-lt"/>
                <a:ea typeface="+mn-ea"/>
                <a:cs typeface="+mn-cs"/>
                <a:hlinkClick r:id="rId6"/>
              </a:rPr>
              <a:t>https://github.com/papadp/reflective-injection-detection</a:t>
            </a:r>
            <a:endParaRPr lang="en-US" sz="1800">
              <a:solidFill>
                <a:schemeClr val="tx2"/>
              </a:solidFill>
              <a:latin typeface="+mn-lt"/>
              <a:ea typeface="+mn-ea"/>
              <a:cs typeface="+mn-cs"/>
            </a:endParaRPr>
          </a:p>
        </p:txBody>
      </p:sp>
    </p:spTree>
    <p:extLst>
      <p:ext uri="{BB962C8B-B14F-4D97-AF65-F5344CB8AC3E}">
        <p14:creationId xmlns:p14="http://schemas.microsoft.com/office/powerpoint/2010/main" val="77106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DLL Injection </a:t>
            </a:r>
            <a:r>
              <a:rPr lang="en-US" err="1"/>
              <a:t>SetWindowsHookExA</a:t>
            </a:r>
            <a:endParaRPr lang="en-US"/>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2447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DLL Injection</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Load malicious DLL into programs memory</a:t>
            </a:r>
          </a:p>
          <a:p>
            <a:r>
              <a:rPr lang="en-US"/>
              <a:t>Get the address of the function to call</a:t>
            </a:r>
          </a:p>
          <a:p>
            <a:r>
              <a:rPr lang="en-US"/>
              <a:t>Pass the above as parameters into </a:t>
            </a:r>
            <a:r>
              <a:rPr lang="en-US" err="1"/>
              <a:t>SetWindowsHookEx</a:t>
            </a:r>
            <a:endParaRPr lang="en-US"/>
          </a:p>
        </p:txBody>
      </p:sp>
    </p:spTree>
    <p:extLst>
      <p:ext uri="{BB962C8B-B14F-4D97-AF65-F5344CB8AC3E}">
        <p14:creationId xmlns:p14="http://schemas.microsoft.com/office/powerpoint/2010/main" val="227178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36C1C-0506-C44C-D6FB-EAE6E258678B}"/>
              </a:ext>
            </a:extLst>
          </p:cNvPr>
          <p:cNvSpPr>
            <a:spLocks noGrp="1"/>
          </p:cNvSpPr>
          <p:nvPr>
            <p:ph type="title"/>
          </p:nvPr>
        </p:nvSpPr>
        <p:spPr/>
        <p:txBody>
          <a:bodyPr/>
          <a:lstStyle/>
          <a:p>
            <a:r>
              <a:rPr lang="en-US"/>
              <a:t>Overview</a:t>
            </a:r>
          </a:p>
        </p:txBody>
      </p:sp>
      <p:sp>
        <p:nvSpPr>
          <p:cNvPr id="5" name="Content Placeholder 4">
            <a:extLst>
              <a:ext uri="{FF2B5EF4-FFF2-40B4-BE49-F238E27FC236}">
                <a16:creationId xmlns:a16="http://schemas.microsoft.com/office/drawing/2014/main" id="{8C4AB4C8-6795-A3DA-67E8-5A6E479F824D}"/>
              </a:ext>
            </a:extLst>
          </p:cNvPr>
          <p:cNvSpPr>
            <a:spLocks noGrp="1"/>
          </p:cNvSpPr>
          <p:nvPr>
            <p:ph idx="1"/>
          </p:nvPr>
        </p:nvSpPr>
        <p:spPr>
          <a:xfrm>
            <a:off x="497541" y="1825625"/>
            <a:ext cx="8185542" cy="4351338"/>
          </a:xfrm>
        </p:spPr>
        <p:txBody>
          <a:bodyPr>
            <a:normAutofit lnSpcReduction="10000"/>
          </a:bodyPr>
          <a:lstStyle/>
          <a:p>
            <a:r>
              <a:rPr lang="en-US"/>
              <a:t>Parent Process ID Spoofing + Process Hollowing</a:t>
            </a:r>
          </a:p>
          <a:p>
            <a:r>
              <a:rPr lang="en-US"/>
              <a:t>DLL Hollowing</a:t>
            </a:r>
          </a:p>
          <a:p>
            <a:r>
              <a:rPr lang="en-US"/>
              <a:t>Reflective DLL Injection</a:t>
            </a:r>
          </a:p>
          <a:p>
            <a:r>
              <a:rPr lang="en-US"/>
              <a:t>DLL Injection </a:t>
            </a:r>
            <a:r>
              <a:rPr lang="en-US" err="1"/>
              <a:t>SetWindowsHookExA</a:t>
            </a:r>
            <a:endParaRPr lang="en-US"/>
          </a:p>
          <a:p>
            <a:r>
              <a:rPr lang="en-US"/>
              <a:t>Thread Queue APC Injection (</a:t>
            </a:r>
            <a:r>
              <a:rPr lang="en-US" err="1"/>
              <a:t>Syscall</a:t>
            </a:r>
            <a:r>
              <a:rPr lang="en-US"/>
              <a:t> Example)</a:t>
            </a:r>
          </a:p>
          <a:p>
            <a:r>
              <a:rPr lang="en-US"/>
              <a:t>Shellcode Injection using Mapping Sections</a:t>
            </a:r>
          </a:p>
          <a:p>
            <a:r>
              <a:rPr lang="en-US"/>
              <a:t>API Hooking + Hooking IAT</a:t>
            </a:r>
          </a:p>
          <a:p>
            <a:r>
              <a:rPr lang="en-US"/>
              <a:t>API Hashing</a:t>
            </a:r>
          </a:p>
          <a:p>
            <a:endParaRPr lang="en-US"/>
          </a:p>
        </p:txBody>
      </p:sp>
      <p:pic>
        <p:nvPicPr>
          <p:cNvPr id="6" name="Picture 5">
            <a:extLst>
              <a:ext uri="{FF2B5EF4-FFF2-40B4-BE49-F238E27FC236}">
                <a16:creationId xmlns:a16="http://schemas.microsoft.com/office/drawing/2014/main" id="{3BA377CB-B3B3-6D88-90BB-0A14E057DAB6}"/>
              </a:ext>
            </a:extLst>
          </p:cNvPr>
          <p:cNvPicPr>
            <a:picLocks noChangeAspect="1"/>
          </p:cNvPicPr>
          <p:nvPr/>
        </p:nvPicPr>
        <p:blipFill>
          <a:blip r:embed="rId2"/>
          <a:stretch>
            <a:fillRect/>
          </a:stretch>
        </p:blipFill>
        <p:spPr>
          <a:xfrm>
            <a:off x="6858869" y="2220777"/>
            <a:ext cx="5206750" cy="1780517"/>
          </a:xfrm>
          <a:prstGeom prst="rect">
            <a:avLst/>
          </a:prstGeom>
        </p:spPr>
      </p:pic>
    </p:spTree>
    <p:extLst>
      <p:ext uri="{BB962C8B-B14F-4D97-AF65-F5344CB8AC3E}">
        <p14:creationId xmlns:p14="http://schemas.microsoft.com/office/powerpoint/2010/main" val="1811552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Injection</a:t>
            </a:r>
          </a:p>
        </p:txBody>
      </p:sp>
      <p:pic>
        <p:nvPicPr>
          <p:cNvPr id="4" name="Content Placeholder 3">
            <a:extLst>
              <a:ext uri="{FF2B5EF4-FFF2-40B4-BE49-F238E27FC236}">
                <a16:creationId xmlns:a16="http://schemas.microsoft.com/office/drawing/2014/main" id="{7251A49E-8F7F-B613-AD70-5839D8CF7275}"/>
              </a:ext>
            </a:extLst>
          </p:cNvPr>
          <p:cNvPicPr>
            <a:picLocks noGrp="1" noChangeAspect="1"/>
          </p:cNvPicPr>
          <p:nvPr>
            <p:ph idx="1"/>
          </p:nvPr>
        </p:nvPicPr>
        <p:blipFill>
          <a:blip r:embed="rId2"/>
          <a:stretch>
            <a:fillRect/>
          </a:stretch>
        </p:blipFill>
        <p:spPr>
          <a:xfrm>
            <a:off x="684767" y="1875609"/>
            <a:ext cx="6692900" cy="1282700"/>
          </a:xfrm>
          <a:prstGeom prst="rect">
            <a:avLst/>
          </a:prstGeom>
        </p:spPr>
      </p:pic>
      <p:pic>
        <p:nvPicPr>
          <p:cNvPr id="5" name="Picture 4">
            <a:extLst>
              <a:ext uri="{FF2B5EF4-FFF2-40B4-BE49-F238E27FC236}">
                <a16:creationId xmlns:a16="http://schemas.microsoft.com/office/drawing/2014/main" id="{13C6E7B7-FC59-F430-8FAA-EFE6D607F245}"/>
              </a:ext>
            </a:extLst>
          </p:cNvPr>
          <p:cNvPicPr>
            <a:picLocks noChangeAspect="1"/>
          </p:cNvPicPr>
          <p:nvPr/>
        </p:nvPicPr>
        <p:blipFill>
          <a:blip r:embed="rId3"/>
          <a:stretch>
            <a:fillRect/>
          </a:stretch>
        </p:blipFill>
        <p:spPr>
          <a:xfrm>
            <a:off x="4031217" y="3429000"/>
            <a:ext cx="7772400" cy="824687"/>
          </a:xfrm>
          <a:prstGeom prst="rect">
            <a:avLst/>
          </a:prstGeom>
        </p:spPr>
      </p:pic>
    </p:spTree>
    <p:extLst>
      <p:ext uri="{BB962C8B-B14F-4D97-AF65-F5344CB8AC3E}">
        <p14:creationId xmlns:p14="http://schemas.microsoft.com/office/powerpoint/2010/main" val="426292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7B47883C-5B4C-9046-E516-B3765691C30D}"/>
              </a:ext>
            </a:extLst>
          </p:cNvPr>
          <p:cNvPicPr>
            <a:picLocks noChangeAspect="1"/>
          </p:cNvPicPr>
          <p:nvPr/>
        </p:nvPicPr>
        <p:blipFill rotWithShape="1">
          <a:blip r:embed="rId2"/>
          <a:srcRect t="8080" r="1" b="2108"/>
          <a:stretch/>
        </p:blipFill>
        <p:spPr>
          <a:xfrm>
            <a:off x="1014521" y="2145948"/>
            <a:ext cx="5199239" cy="2112719"/>
          </a:xfrm>
          <a:prstGeom prst="rect">
            <a:avLst/>
          </a:prstGeom>
        </p:spPr>
      </p:pic>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626592" y="4433376"/>
            <a:ext cx="4569060" cy="2129586"/>
          </a:xfrm>
          <a:noFill/>
        </p:spPr>
        <p:txBody>
          <a:bodyPr vert="horz" lIns="91440" tIns="45720" rIns="91440" bIns="45720" rtlCol="0" anchor="t">
            <a:normAutofit/>
          </a:bodyPr>
          <a:lstStyle/>
          <a:p>
            <a:r>
              <a:rPr lang="en-US" sz="4800">
                <a:latin typeface="+mj-lt"/>
                <a:ea typeface="+mj-ea"/>
                <a:cs typeface="+mj-cs"/>
              </a:rPr>
              <a:t>Detection of Injection</a:t>
            </a:r>
          </a:p>
        </p:txBody>
      </p:sp>
      <p:pic>
        <p:nvPicPr>
          <p:cNvPr id="9" name="Picture 8">
            <a:extLst>
              <a:ext uri="{FF2B5EF4-FFF2-40B4-BE49-F238E27FC236}">
                <a16:creationId xmlns:a16="http://schemas.microsoft.com/office/drawing/2014/main" id="{EE16245E-40A2-8EC8-12D7-2D740F85857C}"/>
              </a:ext>
            </a:extLst>
          </p:cNvPr>
          <p:cNvPicPr>
            <a:picLocks noChangeAspect="1"/>
          </p:cNvPicPr>
          <p:nvPr/>
        </p:nvPicPr>
        <p:blipFill>
          <a:blip r:embed="rId3"/>
          <a:stretch>
            <a:fillRect/>
          </a:stretch>
        </p:blipFill>
        <p:spPr>
          <a:xfrm>
            <a:off x="773644" y="1112995"/>
            <a:ext cx="10738402" cy="59058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6F3BD8E-36F9-35F2-7FC2-1CF6B85838CC}"/>
              </a:ext>
            </a:extLst>
          </p:cNvPr>
          <p:cNvPicPr>
            <a:picLocks noChangeAspect="1"/>
          </p:cNvPicPr>
          <p:nvPr/>
        </p:nvPicPr>
        <p:blipFill>
          <a:blip r:embed="rId4"/>
          <a:stretch>
            <a:fillRect/>
          </a:stretch>
        </p:blipFill>
        <p:spPr>
          <a:xfrm>
            <a:off x="6553368" y="2012393"/>
            <a:ext cx="5254811" cy="3270418"/>
          </a:xfrm>
          <a:prstGeom prst="rect">
            <a:avLst/>
          </a:prstGeom>
        </p:spPr>
      </p:pic>
      <p:sp>
        <p:nvSpPr>
          <p:cNvPr id="21" name="TextBox 20">
            <a:extLst>
              <a:ext uri="{FF2B5EF4-FFF2-40B4-BE49-F238E27FC236}">
                <a16:creationId xmlns:a16="http://schemas.microsoft.com/office/drawing/2014/main" id="{204F26B1-B2DF-A023-9EF3-3F201BC004C1}"/>
              </a:ext>
            </a:extLst>
          </p:cNvPr>
          <p:cNvSpPr txBox="1"/>
          <p:nvPr/>
        </p:nvSpPr>
        <p:spPr>
          <a:xfrm>
            <a:off x="4426250" y="739598"/>
            <a:ext cx="2631298" cy="369332"/>
          </a:xfrm>
          <a:prstGeom prst="rect">
            <a:avLst/>
          </a:prstGeom>
          <a:noFill/>
        </p:spPr>
        <p:txBody>
          <a:bodyPr wrap="none" rtlCol="0">
            <a:spAutoFit/>
          </a:bodyPr>
          <a:lstStyle/>
          <a:p>
            <a:r>
              <a:rPr lang="en-US"/>
              <a:t>Hollow Hunter Arguments</a:t>
            </a:r>
          </a:p>
        </p:txBody>
      </p:sp>
      <p:sp>
        <p:nvSpPr>
          <p:cNvPr id="23" name="TextBox 22">
            <a:extLst>
              <a:ext uri="{FF2B5EF4-FFF2-40B4-BE49-F238E27FC236}">
                <a16:creationId xmlns:a16="http://schemas.microsoft.com/office/drawing/2014/main" id="{2431C378-510C-BB87-30DC-1D346EE230D0}"/>
              </a:ext>
            </a:extLst>
          </p:cNvPr>
          <p:cNvSpPr txBox="1"/>
          <p:nvPr/>
        </p:nvSpPr>
        <p:spPr>
          <a:xfrm>
            <a:off x="3898369" y="3960821"/>
            <a:ext cx="2747341" cy="369332"/>
          </a:xfrm>
          <a:prstGeom prst="rect">
            <a:avLst/>
          </a:prstGeom>
          <a:noFill/>
        </p:spPr>
        <p:txBody>
          <a:bodyPr wrap="square" rtlCol="0">
            <a:spAutoFit/>
          </a:bodyPr>
          <a:lstStyle/>
          <a:p>
            <a:r>
              <a:rPr lang="en-US"/>
              <a:t>User32.dll Import Table</a:t>
            </a:r>
          </a:p>
        </p:txBody>
      </p:sp>
      <p:sp>
        <p:nvSpPr>
          <p:cNvPr id="29" name="TextBox 28">
            <a:extLst>
              <a:ext uri="{FF2B5EF4-FFF2-40B4-BE49-F238E27FC236}">
                <a16:creationId xmlns:a16="http://schemas.microsoft.com/office/drawing/2014/main" id="{0E1916F8-F64C-CC0D-4156-06E615608C53}"/>
              </a:ext>
            </a:extLst>
          </p:cNvPr>
          <p:cNvSpPr txBox="1"/>
          <p:nvPr/>
        </p:nvSpPr>
        <p:spPr>
          <a:xfrm>
            <a:off x="8248655" y="5406963"/>
            <a:ext cx="2592561" cy="369332"/>
          </a:xfrm>
          <a:prstGeom prst="rect">
            <a:avLst/>
          </a:prstGeom>
          <a:noFill/>
        </p:spPr>
        <p:txBody>
          <a:bodyPr wrap="square" rtlCol="0">
            <a:spAutoFit/>
          </a:bodyPr>
          <a:lstStyle/>
          <a:p>
            <a:r>
              <a:rPr lang="en-US"/>
              <a:t>Dump Files</a:t>
            </a:r>
          </a:p>
        </p:txBody>
      </p:sp>
    </p:spTree>
    <p:extLst>
      <p:ext uri="{BB962C8B-B14F-4D97-AF65-F5344CB8AC3E}">
        <p14:creationId xmlns:p14="http://schemas.microsoft.com/office/powerpoint/2010/main" val="3713946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Thread Queue APC Injection </a:t>
            </a:r>
            <a:br>
              <a:rPr lang="en-US"/>
            </a:br>
            <a:r>
              <a:rPr lang="en-US"/>
              <a:t>+ (</a:t>
            </a:r>
            <a:r>
              <a:rPr lang="en-US" err="1"/>
              <a:t>Syscall</a:t>
            </a:r>
            <a:r>
              <a:rPr lang="en-US"/>
              <a:t> Example)</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5498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Injection</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Spawn new Process in suspended state</a:t>
            </a:r>
          </a:p>
          <a:p>
            <a:r>
              <a:rPr lang="en-US"/>
              <a:t>Allocate memory in remote process</a:t>
            </a:r>
          </a:p>
          <a:p>
            <a:r>
              <a:rPr lang="en-US"/>
              <a:t>Copy shellcode into remote memory</a:t>
            </a:r>
          </a:p>
          <a:p>
            <a:r>
              <a:rPr lang="en-US"/>
              <a:t>Use </a:t>
            </a:r>
            <a:r>
              <a:rPr lang="en-US" err="1"/>
              <a:t>QueueUserAPC</a:t>
            </a:r>
            <a:r>
              <a:rPr lang="en-US"/>
              <a:t> to execute memory in remote process</a:t>
            </a:r>
          </a:p>
          <a:p>
            <a:r>
              <a:rPr lang="en-US"/>
              <a:t>Resume remote process thread to execute shellcode</a:t>
            </a:r>
          </a:p>
        </p:txBody>
      </p:sp>
    </p:spTree>
    <p:extLst>
      <p:ext uri="{BB962C8B-B14F-4D97-AF65-F5344CB8AC3E}">
        <p14:creationId xmlns:p14="http://schemas.microsoft.com/office/powerpoint/2010/main" val="1606708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Injection</a:t>
            </a:r>
          </a:p>
        </p:txBody>
      </p:sp>
      <p:sp>
        <p:nvSpPr>
          <p:cNvPr id="3" name="Content Placeholder 2">
            <a:extLst>
              <a:ext uri="{FF2B5EF4-FFF2-40B4-BE49-F238E27FC236}">
                <a16:creationId xmlns:a16="http://schemas.microsoft.com/office/drawing/2014/main" id="{408D6A8A-A953-0A9E-0F2F-28A8745476AB}"/>
              </a:ext>
            </a:extLst>
          </p:cNvPr>
          <p:cNvSpPr>
            <a:spLocks noGrp="1"/>
          </p:cNvSpPr>
          <p:nvPr>
            <p:ph idx="1"/>
          </p:nvPr>
        </p:nvSpPr>
        <p:spPr/>
        <p:txBody>
          <a:bodyPr/>
          <a:lstStyle/>
          <a:p>
            <a:pPr marL="0" indent="0">
              <a:buNone/>
            </a:pPr>
            <a:r>
              <a:rPr lang="en-US">
                <a:solidFill>
                  <a:srgbClr val="1C47FF"/>
                </a:solidFill>
                <a:hlinkClick r:id="rId2"/>
              </a:rPr>
              <a:t>https://github.com/trustedsec/TCS_InjectionTechniques/</a:t>
            </a:r>
            <a:r>
              <a:rPr lang="en-US">
                <a:effectLst/>
                <a:hlinkClick r:id="rId2"/>
              </a:rPr>
              <a:t>techniques/injectionTechniques/</a:t>
            </a:r>
            <a:r>
              <a:rPr lang="en-US" err="1">
                <a:effectLst/>
                <a:hlinkClick r:id="rId2"/>
              </a:rPr>
              <a:t>queueuserapc</a:t>
            </a:r>
            <a:r>
              <a:rPr lang="en-US">
                <a:effectLst/>
                <a:hlinkClick r:id="rId2"/>
              </a:rPr>
              <a:t>/</a:t>
            </a:r>
            <a:r>
              <a:rPr lang="en-US" err="1">
                <a:effectLst/>
                <a:hlinkClick r:id="rId2"/>
              </a:rPr>
              <a:t>poc</a:t>
            </a:r>
            <a:endParaRPr lang="en-US">
              <a:effectLst/>
            </a:endParaRPr>
          </a:p>
          <a:p>
            <a:pPr marL="0" indent="0">
              <a:buNone/>
            </a:pPr>
            <a:endParaRPr lang="en-US"/>
          </a:p>
        </p:txBody>
      </p:sp>
    </p:spTree>
    <p:extLst>
      <p:ext uri="{BB962C8B-B14F-4D97-AF65-F5344CB8AC3E}">
        <p14:creationId xmlns:p14="http://schemas.microsoft.com/office/powerpoint/2010/main" val="4095642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A798069-2D98-EE2C-1F38-0186298ACB12}"/>
              </a:ext>
            </a:extLst>
          </p:cNvPr>
          <p:cNvSpPr>
            <a:spLocks noGrp="1"/>
          </p:cNvSpPr>
          <p:nvPr>
            <p:ph type="title"/>
          </p:nvPr>
        </p:nvSpPr>
        <p:spPr>
          <a:xfrm rot="16200000">
            <a:off x="-1325880" y="1947672"/>
            <a:ext cx="5961888" cy="2788920"/>
          </a:xfrm>
        </p:spPr>
        <p:txBody>
          <a:bodyPr vert="horz" lIns="91440" tIns="45720" rIns="91440" bIns="45720" rtlCol="0" anchor="ctr">
            <a:normAutofit/>
          </a:bodyPr>
          <a:lstStyle/>
          <a:p>
            <a:r>
              <a:rPr lang="en-US" sz="4800" kern="1200">
                <a:solidFill>
                  <a:schemeClr val="bg1"/>
                </a:solidFill>
                <a:latin typeface="+mj-lt"/>
                <a:ea typeface="+mj-ea"/>
                <a:cs typeface="+mj-cs"/>
              </a:rPr>
              <a:t>APIs to monitor</a:t>
            </a:r>
          </a:p>
        </p:txBody>
      </p:sp>
      <p:graphicFrame>
        <p:nvGraphicFramePr>
          <p:cNvPr id="5" name="Content Placeholder 2">
            <a:extLst>
              <a:ext uri="{FF2B5EF4-FFF2-40B4-BE49-F238E27FC236}">
                <a16:creationId xmlns:a16="http://schemas.microsoft.com/office/drawing/2014/main" id="{81345CEA-B52D-2316-0948-3223BAE83C2D}"/>
              </a:ext>
            </a:extLst>
          </p:cNvPr>
          <p:cNvGraphicFramePr>
            <a:graphicFrameLocks noGrp="1"/>
          </p:cNvGraphicFramePr>
          <p:nvPr>
            <p:ph idx="1"/>
            <p:extLst>
              <p:ext uri="{D42A27DB-BD31-4B8C-83A1-F6EECF244321}">
                <p14:modId xmlns:p14="http://schemas.microsoft.com/office/powerpoint/2010/main" val="1766025589"/>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8210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a:solidFill>
                  <a:srgbClr val="FFFFFF"/>
                </a:solidFill>
                <a:latin typeface="+mj-lt"/>
                <a:ea typeface="+mj-ea"/>
                <a:cs typeface="+mj-cs"/>
              </a:rPr>
              <a:t>Detection of Injection</a:t>
            </a:r>
          </a:p>
        </p:txBody>
      </p:sp>
      <p:pic>
        <p:nvPicPr>
          <p:cNvPr id="7" name="Picture 6" descr="A screenshot of a computer&#10;&#10;Description automatically generated">
            <a:extLst>
              <a:ext uri="{FF2B5EF4-FFF2-40B4-BE49-F238E27FC236}">
                <a16:creationId xmlns:a16="http://schemas.microsoft.com/office/drawing/2014/main" id="{9B8474C8-63BE-3C75-61B1-26CDF1A4A50F}"/>
              </a:ext>
            </a:extLst>
          </p:cNvPr>
          <p:cNvPicPr>
            <a:picLocks noChangeAspect="1"/>
          </p:cNvPicPr>
          <p:nvPr/>
        </p:nvPicPr>
        <p:blipFill>
          <a:blip r:embed="rId2"/>
          <a:stretch>
            <a:fillRect/>
          </a:stretch>
        </p:blipFill>
        <p:spPr>
          <a:xfrm>
            <a:off x="715748" y="2679402"/>
            <a:ext cx="5131088" cy="3001685"/>
          </a:xfrm>
          <a:prstGeom prst="rect">
            <a:avLst/>
          </a:prstGeom>
        </p:spPr>
      </p:pic>
      <p:pic>
        <p:nvPicPr>
          <p:cNvPr id="5" name="Content Placeholder 4" descr="A white background with black text&#10;&#10;Description automatically generated">
            <a:extLst>
              <a:ext uri="{FF2B5EF4-FFF2-40B4-BE49-F238E27FC236}">
                <a16:creationId xmlns:a16="http://schemas.microsoft.com/office/drawing/2014/main" id="{67739E96-02D0-66C4-7E78-299B29168040}"/>
              </a:ext>
            </a:extLst>
          </p:cNvPr>
          <p:cNvPicPr>
            <a:picLocks noGrp="1" noChangeAspect="1"/>
          </p:cNvPicPr>
          <p:nvPr>
            <p:ph idx="1"/>
          </p:nvPr>
        </p:nvPicPr>
        <p:blipFill>
          <a:blip r:embed="rId3"/>
          <a:stretch>
            <a:fillRect/>
          </a:stretch>
        </p:blipFill>
        <p:spPr>
          <a:xfrm>
            <a:off x="6345165" y="2600439"/>
            <a:ext cx="5131087" cy="3232583"/>
          </a:xfrm>
          <a:prstGeom prst="rect">
            <a:avLst/>
          </a:prstGeom>
        </p:spPr>
      </p:pic>
    </p:spTree>
    <p:extLst>
      <p:ext uri="{BB962C8B-B14F-4D97-AF65-F5344CB8AC3E}">
        <p14:creationId xmlns:p14="http://schemas.microsoft.com/office/powerpoint/2010/main" val="379295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Shellcode Injection using </a:t>
            </a:r>
            <a:br>
              <a:rPr lang="en-US"/>
            </a:br>
            <a:r>
              <a:rPr lang="en-US"/>
              <a:t>Mapping Sections</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7684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Injection</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Create a new Memory section with READ|WRITE|EXECUTE permissions</a:t>
            </a:r>
          </a:p>
          <a:p>
            <a:r>
              <a:rPr lang="en-US"/>
              <a:t>Create a view into the memory section for the local process with READ|WRITE permissions</a:t>
            </a:r>
          </a:p>
          <a:p>
            <a:r>
              <a:rPr lang="en-US"/>
              <a:t>Open a Handle into a target remote process</a:t>
            </a:r>
          </a:p>
          <a:p>
            <a:r>
              <a:rPr lang="en-US"/>
              <a:t>Create a view into the memory of the target process with READ|EXECUTE permissions</a:t>
            </a:r>
          </a:p>
          <a:p>
            <a:r>
              <a:rPr lang="en-US"/>
              <a:t>Copy shellcode into memory section</a:t>
            </a:r>
          </a:p>
          <a:p>
            <a:r>
              <a:rPr lang="en-US"/>
              <a:t>Execute shellcode by creating a new thread.</a:t>
            </a:r>
          </a:p>
        </p:txBody>
      </p:sp>
    </p:spTree>
    <p:extLst>
      <p:ext uri="{BB962C8B-B14F-4D97-AF65-F5344CB8AC3E}">
        <p14:creationId xmlns:p14="http://schemas.microsoft.com/office/powerpoint/2010/main" val="1350529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Injection</a:t>
            </a:r>
          </a:p>
        </p:txBody>
      </p:sp>
      <p:pic>
        <p:nvPicPr>
          <p:cNvPr id="4" name="Content Placeholder 3">
            <a:extLst>
              <a:ext uri="{FF2B5EF4-FFF2-40B4-BE49-F238E27FC236}">
                <a16:creationId xmlns:a16="http://schemas.microsoft.com/office/drawing/2014/main" id="{37721273-1A5E-418A-6A86-EBF965D6FB33}"/>
              </a:ext>
            </a:extLst>
          </p:cNvPr>
          <p:cNvPicPr>
            <a:picLocks noGrp="1" noChangeAspect="1"/>
          </p:cNvPicPr>
          <p:nvPr>
            <p:ph idx="1"/>
          </p:nvPr>
        </p:nvPicPr>
        <p:blipFill>
          <a:blip r:embed="rId2"/>
          <a:stretch>
            <a:fillRect/>
          </a:stretch>
        </p:blipFill>
        <p:spPr>
          <a:xfrm>
            <a:off x="2194129" y="1242820"/>
            <a:ext cx="9897550" cy="5525841"/>
          </a:xfrm>
          <a:prstGeom prst="rect">
            <a:avLst/>
          </a:prstGeom>
        </p:spPr>
      </p:pic>
    </p:spTree>
    <p:extLst>
      <p:ext uri="{BB962C8B-B14F-4D97-AF65-F5344CB8AC3E}">
        <p14:creationId xmlns:p14="http://schemas.microsoft.com/office/powerpoint/2010/main" val="1455414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Visit our Blog Series </a:t>
            </a:r>
          </a:p>
        </p:txBody>
      </p:sp>
      <p:sp>
        <p:nvSpPr>
          <p:cNvPr id="3" name="Text Placeholder 2">
            <a:extLst>
              <a:ext uri="{FF2B5EF4-FFF2-40B4-BE49-F238E27FC236}">
                <a16:creationId xmlns:a16="http://schemas.microsoft.com/office/drawing/2014/main" id="{6A9763EA-D3EC-119D-907C-6EE1CDDCD5D9}"/>
              </a:ext>
            </a:extLst>
          </p:cNvPr>
          <p:cNvSpPr>
            <a:spLocks noGrp="1"/>
          </p:cNvSpPr>
          <p:nvPr>
            <p:ph type="body" idx="1"/>
          </p:nvPr>
        </p:nvSpPr>
        <p:spPr/>
        <p:txBody>
          <a:bodyPr/>
          <a:lstStyle/>
          <a:p>
            <a:r>
              <a:rPr lang="en-US"/>
              <a:t>https://</a:t>
            </a:r>
            <a:r>
              <a:rPr lang="en-US" err="1"/>
              <a:t>www.trustedsec.com</a:t>
            </a:r>
            <a:r>
              <a:rPr lang="en-US"/>
              <a:t>/blog/</a:t>
            </a:r>
          </a:p>
        </p:txBody>
      </p:sp>
    </p:spTree>
    <p:extLst>
      <p:ext uri="{BB962C8B-B14F-4D97-AF65-F5344CB8AC3E}">
        <p14:creationId xmlns:p14="http://schemas.microsoft.com/office/powerpoint/2010/main" val="912354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kumimoji="0" lang="en-US" sz="6600" b="1" i="0" u="none" strike="noStrike" cap="none" spc="0" normalizeH="0" baseline="0" noProof="0">
                <a:ln>
                  <a:noFill/>
                </a:ln>
                <a:effectLst/>
                <a:uLnTx/>
                <a:uFillTx/>
                <a:latin typeface="+mj-lt"/>
                <a:ea typeface="+mj-ea"/>
                <a:cs typeface="+mj-cs"/>
              </a:rPr>
              <a:t>Detection of Injection</a:t>
            </a:r>
            <a:endParaRPr lang="en-US" sz="6600">
              <a:latin typeface="+mj-lt"/>
              <a:ea typeface="+mj-ea"/>
              <a:cs typeface="+mj-cs"/>
            </a:endParaRPr>
          </a:p>
        </p:txBody>
      </p:sp>
      <p:sp>
        <p:nvSpPr>
          <p:cNvPr id="13" name="Content Placeholder 12">
            <a:extLst>
              <a:ext uri="{FF2B5EF4-FFF2-40B4-BE49-F238E27FC236}">
                <a16:creationId xmlns:a16="http://schemas.microsoft.com/office/drawing/2014/main" id="{BF2CA72B-F50A-A1E8-6D98-EBC1C58807D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buNone/>
            </a:pPr>
            <a:r>
              <a:rPr lang="en-US" sz="2400">
                <a:latin typeface="+mn-lt"/>
                <a:ea typeface="+mn-ea"/>
                <a:cs typeface="+mn-cs"/>
              </a:rPr>
              <a:t>Yara rules and API calls</a:t>
            </a:r>
          </a:p>
        </p:txBody>
      </p:sp>
      <p:sp>
        <p:nvSpPr>
          <p:cNvPr id="4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 program&#10;&#10;Description automatically generated">
            <a:extLst>
              <a:ext uri="{FF2B5EF4-FFF2-40B4-BE49-F238E27FC236}">
                <a16:creationId xmlns:a16="http://schemas.microsoft.com/office/drawing/2014/main" id="{6879920E-643E-4B6D-10AD-A025D7C62069}"/>
              </a:ext>
            </a:extLst>
          </p:cNvPr>
          <p:cNvPicPr>
            <a:picLocks noChangeAspect="1"/>
          </p:cNvPicPr>
          <p:nvPr/>
        </p:nvPicPr>
        <p:blipFill>
          <a:blip r:embed="rId2"/>
          <a:stretch>
            <a:fillRect/>
          </a:stretch>
        </p:blipFill>
        <p:spPr>
          <a:xfrm>
            <a:off x="371679" y="2619784"/>
            <a:ext cx="3600041" cy="360004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C5523514-36B6-F0C3-5E97-5435447E1FBA}"/>
              </a:ext>
            </a:extLst>
          </p:cNvPr>
          <p:cNvPicPr>
            <a:picLocks noChangeAspect="1"/>
          </p:cNvPicPr>
          <p:nvPr/>
        </p:nvPicPr>
        <p:blipFill>
          <a:blip r:embed="rId3"/>
          <a:stretch>
            <a:fillRect/>
          </a:stretch>
        </p:blipFill>
        <p:spPr>
          <a:xfrm>
            <a:off x="4216908" y="3170208"/>
            <a:ext cx="3758184" cy="2499192"/>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E8E5F024-681C-F92F-2595-2D8FFB55A1FF}"/>
              </a:ext>
            </a:extLst>
          </p:cNvPr>
          <p:cNvPicPr>
            <a:picLocks noChangeAspect="1"/>
          </p:cNvPicPr>
          <p:nvPr/>
        </p:nvPicPr>
        <p:blipFill>
          <a:blip r:embed="rId4"/>
          <a:stretch>
            <a:fillRect/>
          </a:stretch>
        </p:blipFill>
        <p:spPr>
          <a:xfrm>
            <a:off x="8141208" y="3771518"/>
            <a:ext cx="3758184" cy="1296573"/>
          </a:xfrm>
          <a:prstGeom prst="rect">
            <a:avLst/>
          </a:prstGeom>
        </p:spPr>
      </p:pic>
    </p:spTree>
    <p:extLst>
      <p:ext uri="{BB962C8B-B14F-4D97-AF65-F5344CB8AC3E}">
        <p14:creationId xmlns:p14="http://schemas.microsoft.com/office/powerpoint/2010/main" val="3361271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API Hooking + Hooking IAT</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7255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API Hooking</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API Hooking Overwriting the function</a:t>
            </a:r>
          </a:p>
          <a:p>
            <a:pPr lvl="1"/>
            <a:r>
              <a:rPr lang="en-US"/>
              <a:t>Identify the location of the function to hook</a:t>
            </a:r>
          </a:p>
          <a:p>
            <a:pPr lvl="1"/>
            <a:r>
              <a:rPr lang="en-US"/>
              <a:t>Copy the first few bytes of the function</a:t>
            </a:r>
          </a:p>
          <a:p>
            <a:pPr lvl="1"/>
            <a:r>
              <a:rPr lang="en-US"/>
              <a:t>Create a method to return to original code</a:t>
            </a:r>
          </a:p>
          <a:p>
            <a:pPr lvl="1"/>
            <a:r>
              <a:rPr lang="en-US"/>
              <a:t>Create the code used to patch the target function</a:t>
            </a:r>
          </a:p>
          <a:p>
            <a:pPr lvl="2"/>
            <a:r>
              <a:rPr lang="en-US"/>
              <a:t>Trampoline to our malicious code</a:t>
            </a:r>
          </a:p>
          <a:p>
            <a:pPr lvl="1"/>
            <a:r>
              <a:rPr lang="en-US"/>
              <a:t>Modify the target functions memory privileges to allow </a:t>
            </a:r>
            <a:r>
              <a:rPr lang="en-US" err="1"/>
              <a:t>Read|Write</a:t>
            </a:r>
            <a:endParaRPr lang="en-US"/>
          </a:p>
          <a:p>
            <a:pPr lvl="1"/>
            <a:r>
              <a:rPr lang="en-US"/>
              <a:t>Overwrite target function with Patch</a:t>
            </a:r>
          </a:p>
          <a:p>
            <a:pPr lvl="1"/>
            <a:r>
              <a:rPr lang="en-US"/>
              <a:t>Modify the target functions memory privileges to the original</a:t>
            </a:r>
          </a:p>
          <a:p>
            <a:pPr lvl="1"/>
            <a:r>
              <a:rPr lang="en-US"/>
              <a:t>Call target function</a:t>
            </a:r>
          </a:p>
          <a:p>
            <a:pPr lvl="1"/>
            <a:endParaRPr lang="en-US"/>
          </a:p>
        </p:txBody>
      </p:sp>
    </p:spTree>
    <p:extLst>
      <p:ext uri="{BB962C8B-B14F-4D97-AF65-F5344CB8AC3E}">
        <p14:creationId xmlns:p14="http://schemas.microsoft.com/office/powerpoint/2010/main" val="377095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API</a:t>
            </a:r>
            <a:br>
              <a:rPr lang="en-US"/>
            </a:br>
            <a:r>
              <a:rPr lang="en-US"/>
              <a:t>Hooking</a:t>
            </a:r>
          </a:p>
        </p:txBody>
      </p:sp>
      <p:pic>
        <p:nvPicPr>
          <p:cNvPr id="5" name="Picture 4">
            <a:extLst>
              <a:ext uri="{FF2B5EF4-FFF2-40B4-BE49-F238E27FC236}">
                <a16:creationId xmlns:a16="http://schemas.microsoft.com/office/drawing/2014/main" id="{DEA4F213-54C4-20A6-9C62-489E40479491}"/>
              </a:ext>
            </a:extLst>
          </p:cNvPr>
          <p:cNvPicPr>
            <a:picLocks noChangeAspect="1"/>
          </p:cNvPicPr>
          <p:nvPr/>
        </p:nvPicPr>
        <p:blipFill>
          <a:blip r:embed="rId2"/>
          <a:stretch>
            <a:fillRect/>
          </a:stretch>
        </p:blipFill>
        <p:spPr>
          <a:xfrm>
            <a:off x="276206" y="2485569"/>
            <a:ext cx="4907916" cy="3593116"/>
          </a:xfrm>
          <a:prstGeom prst="rect">
            <a:avLst/>
          </a:prstGeom>
        </p:spPr>
      </p:pic>
      <p:pic>
        <p:nvPicPr>
          <p:cNvPr id="4" name="Content Placeholder 3">
            <a:extLst>
              <a:ext uri="{FF2B5EF4-FFF2-40B4-BE49-F238E27FC236}">
                <a16:creationId xmlns:a16="http://schemas.microsoft.com/office/drawing/2014/main" id="{A1192542-3A52-5D1F-3584-EDF0812884CB}"/>
              </a:ext>
            </a:extLst>
          </p:cNvPr>
          <p:cNvPicPr>
            <a:picLocks noGrp="1" noChangeAspect="1"/>
          </p:cNvPicPr>
          <p:nvPr>
            <p:ph idx="1"/>
          </p:nvPr>
        </p:nvPicPr>
        <p:blipFill>
          <a:blip r:embed="rId3"/>
          <a:stretch>
            <a:fillRect/>
          </a:stretch>
        </p:blipFill>
        <p:spPr>
          <a:xfrm>
            <a:off x="3835224" y="159444"/>
            <a:ext cx="8230652" cy="6539111"/>
          </a:xfrm>
          <a:prstGeom prst="rect">
            <a:avLst/>
          </a:prstGeom>
        </p:spPr>
      </p:pic>
    </p:spTree>
    <p:extLst>
      <p:ext uri="{BB962C8B-B14F-4D97-AF65-F5344CB8AC3E}">
        <p14:creationId xmlns:p14="http://schemas.microsoft.com/office/powerpoint/2010/main" val="2662892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API Hooking IAT</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API Hashing Overwriting the Import Address Table</a:t>
            </a:r>
          </a:p>
          <a:p>
            <a:pPr lvl="1"/>
            <a:r>
              <a:rPr lang="en-US"/>
              <a:t>Load the malicious DLL into the process memory</a:t>
            </a:r>
          </a:p>
          <a:p>
            <a:pPr lvl="1"/>
            <a:r>
              <a:rPr lang="en-US"/>
              <a:t>Parse the target library and function address from the Import Address Table</a:t>
            </a:r>
          </a:p>
          <a:p>
            <a:pPr lvl="1"/>
            <a:r>
              <a:rPr lang="en-US"/>
              <a:t>Overwrite the address stored in the IAT with the address of the </a:t>
            </a:r>
            <a:r>
              <a:rPr lang="en-US" err="1"/>
              <a:t>malicous</a:t>
            </a:r>
            <a:r>
              <a:rPr lang="en-US"/>
              <a:t> function</a:t>
            </a:r>
          </a:p>
          <a:p>
            <a:pPr lvl="1"/>
            <a:r>
              <a:rPr lang="en-US"/>
              <a:t>Call target function.</a:t>
            </a:r>
          </a:p>
        </p:txBody>
      </p:sp>
    </p:spTree>
    <p:extLst>
      <p:ext uri="{BB962C8B-B14F-4D97-AF65-F5344CB8AC3E}">
        <p14:creationId xmlns:p14="http://schemas.microsoft.com/office/powerpoint/2010/main" val="4146657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IAT API Hooking</a:t>
            </a:r>
          </a:p>
        </p:txBody>
      </p:sp>
      <p:pic>
        <p:nvPicPr>
          <p:cNvPr id="4" name="Content Placeholder 3">
            <a:extLst>
              <a:ext uri="{FF2B5EF4-FFF2-40B4-BE49-F238E27FC236}">
                <a16:creationId xmlns:a16="http://schemas.microsoft.com/office/drawing/2014/main" id="{4A54BB58-31D0-55D2-C012-ED7B57864732}"/>
              </a:ext>
            </a:extLst>
          </p:cNvPr>
          <p:cNvPicPr>
            <a:picLocks noGrp="1" noChangeAspect="1"/>
          </p:cNvPicPr>
          <p:nvPr>
            <p:ph idx="1"/>
          </p:nvPr>
        </p:nvPicPr>
        <p:blipFill>
          <a:blip r:embed="rId2"/>
          <a:stretch>
            <a:fillRect/>
          </a:stretch>
        </p:blipFill>
        <p:spPr>
          <a:xfrm>
            <a:off x="318247" y="1625155"/>
            <a:ext cx="8128000" cy="1600200"/>
          </a:xfrm>
          <a:prstGeom prst="rect">
            <a:avLst/>
          </a:prstGeom>
        </p:spPr>
      </p:pic>
      <p:pic>
        <p:nvPicPr>
          <p:cNvPr id="5" name="Picture 4">
            <a:extLst>
              <a:ext uri="{FF2B5EF4-FFF2-40B4-BE49-F238E27FC236}">
                <a16:creationId xmlns:a16="http://schemas.microsoft.com/office/drawing/2014/main" id="{27F5095D-5507-8750-0CB8-7101910E65B9}"/>
              </a:ext>
            </a:extLst>
          </p:cNvPr>
          <p:cNvPicPr>
            <a:picLocks noChangeAspect="1"/>
          </p:cNvPicPr>
          <p:nvPr/>
        </p:nvPicPr>
        <p:blipFill>
          <a:blip r:embed="rId3"/>
          <a:stretch>
            <a:fillRect/>
          </a:stretch>
        </p:blipFill>
        <p:spPr>
          <a:xfrm>
            <a:off x="3075441" y="3429000"/>
            <a:ext cx="7772400" cy="2927414"/>
          </a:xfrm>
          <a:prstGeom prst="rect">
            <a:avLst/>
          </a:prstGeom>
        </p:spPr>
      </p:pic>
      <p:pic>
        <p:nvPicPr>
          <p:cNvPr id="7" name="Picture 6">
            <a:extLst>
              <a:ext uri="{FF2B5EF4-FFF2-40B4-BE49-F238E27FC236}">
                <a16:creationId xmlns:a16="http://schemas.microsoft.com/office/drawing/2014/main" id="{4CC72809-ED30-892F-2518-C3A6EA8C663F}"/>
              </a:ext>
            </a:extLst>
          </p:cNvPr>
          <p:cNvPicPr>
            <a:picLocks noChangeAspect="1"/>
          </p:cNvPicPr>
          <p:nvPr/>
        </p:nvPicPr>
        <p:blipFill>
          <a:blip r:embed="rId4"/>
          <a:stretch>
            <a:fillRect/>
          </a:stretch>
        </p:blipFill>
        <p:spPr>
          <a:xfrm>
            <a:off x="5910993" y="4963667"/>
            <a:ext cx="5962760" cy="1411713"/>
          </a:xfrm>
          <a:prstGeom prst="rect">
            <a:avLst/>
          </a:prstGeom>
        </p:spPr>
      </p:pic>
    </p:spTree>
    <p:extLst>
      <p:ext uri="{BB962C8B-B14F-4D97-AF65-F5344CB8AC3E}">
        <p14:creationId xmlns:p14="http://schemas.microsoft.com/office/powerpoint/2010/main" val="3431771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1688901-25EE-3DC1-3DC9-3FE233A61BF3}"/>
              </a:ext>
            </a:extLst>
          </p:cNvPr>
          <p:cNvPicPr>
            <a:picLocks noChangeAspect="1"/>
          </p:cNvPicPr>
          <p:nvPr/>
        </p:nvPicPr>
        <p:blipFill>
          <a:blip r:embed="rId2"/>
          <a:stretch>
            <a:fillRect/>
          </a:stretch>
        </p:blipFill>
        <p:spPr>
          <a:xfrm>
            <a:off x="1684763" y="282787"/>
            <a:ext cx="8822473" cy="6054823"/>
          </a:xfrm>
          <a:prstGeom prst="rect">
            <a:avLst/>
          </a:prstGeom>
        </p:spPr>
      </p:pic>
    </p:spTree>
    <p:extLst>
      <p:ext uri="{BB962C8B-B14F-4D97-AF65-F5344CB8AC3E}">
        <p14:creationId xmlns:p14="http://schemas.microsoft.com/office/powerpoint/2010/main" val="1798700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D34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EF2F4CB4-3FDB-12A4-AA0D-65745BBC4F95}"/>
              </a:ext>
            </a:extLst>
          </p:cNvPr>
          <p:cNvPicPr>
            <a:picLocks noChangeAspect="1"/>
          </p:cNvPicPr>
          <p:nvPr/>
        </p:nvPicPr>
        <p:blipFill>
          <a:blip r:embed="rId2"/>
          <a:stretch>
            <a:fillRect/>
          </a:stretch>
        </p:blipFill>
        <p:spPr>
          <a:xfrm>
            <a:off x="6096000" y="692150"/>
            <a:ext cx="5459413" cy="4578350"/>
          </a:xfrm>
          <a:prstGeom prst="rect">
            <a:avLst/>
          </a:prstGeom>
        </p:spPr>
      </p:pic>
      <p:pic>
        <p:nvPicPr>
          <p:cNvPr id="9" name="Picture 8">
            <a:extLst>
              <a:ext uri="{FF2B5EF4-FFF2-40B4-BE49-F238E27FC236}">
                <a16:creationId xmlns:a16="http://schemas.microsoft.com/office/drawing/2014/main" id="{703A3F3D-A22F-10C1-CDDF-65F404819162}"/>
              </a:ext>
            </a:extLst>
          </p:cNvPr>
          <p:cNvPicPr>
            <a:picLocks noChangeAspect="1"/>
          </p:cNvPicPr>
          <p:nvPr/>
        </p:nvPicPr>
        <p:blipFill>
          <a:blip r:embed="rId3"/>
          <a:stretch>
            <a:fillRect/>
          </a:stretch>
        </p:blipFill>
        <p:spPr>
          <a:xfrm>
            <a:off x="6096000" y="5337175"/>
            <a:ext cx="5459413" cy="22066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6777199-3C1A-18B3-C53A-939C851E28F4}"/>
              </a:ext>
            </a:extLst>
          </p:cNvPr>
          <p:cNvPicPr>
            <a:picLocks noChangeAspect="1"/>
          </p:cNvPicPr>
          <p:nvPr/>
        </p:nvPicPr>
        <p:blipFill>
          <a:blip r:embed="rId4"/>
          <a:stretch>
            <a:fillRect/>
          </a:stretch>
        </p:blipFill>
        <p:spPr>
          <a:xfrm>
            <a:off x="9094895" y="5656481"/>
            <a:ext cx="2459038" cy="539750"/>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0CA1BD85-955A-65C0-F21E-821E01C8CFCC}"/>
              </a:ext>
            </a:extLst>
          </p:cNvPr>
          <p:cNvPicPr>
            <a:picLocks noGrp="1" noChangeAspect="1"/>
          </p:cNvPicPr>
          <p:nvPr>
            <p:ph idx="1"/>
          </p:nvPr>
        </p:nvPicPr>
        <p:blipFill>
          <a:blip r:embed="rId5"/>
          <a:stretch>
            <a:fillRect/>
          </a:stretch>
        </p:blipFill>
        <p:spPr>
          <a:xfrm>
            <a:off x="6090177" y="5679802"/>
            <a:ext cx="2933700" cy="539750"/>
          </a:xfrm>
        </p:spPr>
      </p:pic>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sz="4400" kern="1200">
                <a:solidFill>
                  <a:srgbClr val="FFFFFF"/>
                </a:solidFill>
                <a:latin typeface="+mj-lt"/>
                <a:ea typeface="+mj-ea"/>
                <a:cs typeface="+mj-cs"/>
              </a:rPr>
              <a:t>Defenders?</a:t>
            </a:r>
          </a:p>
        </p:txBody>
      </p:sp>
      <p:sp>
        <p:nvSpPr>
          <p:cNvPr id="12" name="TextBox 11">
            <a:extLst>
              <a:ext uri="{FF2B5EF4-FFF2-40B4-BE49-F238E27FC236}">
                <a16:creationId xmlns:a16="http://schemas.microsoft.com/office/drawing/2014/main" id="{833F4F60-C94A-A871-6740-6D89DDAAF413}"/>
              </a:ext>
            </a:extLst>
          </p:cNvPr>
          <p:cNvSpPr txBox="1"/>
          <p:nvPr/>
        </p:nvSpPr>
        <p:spPr>
          <a:xfrm>
            <a:off x="6630874" y="6259522"/>
            <a:ext cx="1215269" cy="369332"/>
          </a:xfrm>
          <a:prstGeom prst="rect">
            <a:avLst/>
          </a:prstGeom>
          <a:noFill/>
        </p:spPr>
        <p:txBody>
          <a:bodyPr wrap="none" rtlCol="0">
            <a:spAutoFit/>
          </a:bodyPr>
          <a:lstStyle/>
          <a:p>
            <a:r>
              <a:rPr lang="en-US"/>
              <a:t>Unpatched</a:t>
            </a:r>
          </a:p>
        </p:txBody>
      </p:sp>
      <p:sp>
        <p:nvSpPr>
          <p:cNvPr id="13" name="TextBox 12">
            <a:extLst>
              <a:ext uri="{FF2B5EF4-FFF2-40B4-BE49-F238E27FC236}">
                <a16:creationId xmlns:a16="http://schemas.microsoft.com/office/drawing/2014/main" id="{DAF621B8-A9D4-51B4-32B8-B931C8B7BB94}"/>
              </a:ext>
            </a:extLst>
          </p:cNvPr>
          <p:cNvSpPr txBox="1"/>
          <p:nvPr/>
        </p:nvSpPr>
        <p:spPr>
          <a:xfrm>
            <a:off x="9556954" y="6301036"/>
            <a:ext cx="937821" cy="369332"/>
          </a:xfrm>
          <a:prstGeom prst="rect">
            <a:avLst/>
          </a:prstGeom>
          <a:noFill/>
        </p:spPr>
        <p:txBody>
          <a:bodyPr wrap="none" rtlCol="0">
            <a:spAutoFit/>
          </a:bodyPr>
          <a:lstStyle/>
          <a:p>
            <a:r>
              <a:rPr lang="en-US"/>
              <a:t>Patched</a:t>
            </a:r>
          </a:p>
        </p:txBody>
      </p:sp>
    </p:spTree>
    <p:extLst>
      <p:ext uri="{BB962C8B-B14F-4D97-AF65-F5344CB8AC3E}">
        <p14:creationId xmlns:p14="http://schemas.microsoft.com/office/powerpoint/2010/main" val="196415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D88E3-0F92-B138-E975-BA6B5829FC0F}"/>
              </a:ext>
            </a:extLst>
          </p:cNvPr>
          <p:cNvSpPr>
            <a:spLocks noGrp="1"/>
          </p:cNvSpPr>
          <p:nvPr>
            <p:ph type="title"/>
          </p:nvPr>
        </p:nvSpPr>
        <p:spPr/>
        <p:txBody>
          <a:bodyPr/>
          <a:lstStyle/>
          <a:p>
            <a:r>
              <a:rPr lang="en-US"/>
              <a:t>Additional Research Links	</a:t>
            </a:r>
          </a:p>
        </p:txBody>
      </p:sp>
      <p:sp>
        <p:nvSpPr>
          <p:cNvPr id="3" name="Content Placeholder 2">
            <a:extLst>
              <a:ext uri="{FF2B5EF4-FFF2-40B4-BE49-F238E27FC236}">
                <a16:creationId xmlns:a16="http://schemas.microsoft.com/office/drawing/2014/main" id="{713C6703-020E-D28A-663D-3AC7EDD13069}"/>
              </a:ext>
            </a:extLst>
          </p:cNvPr>
          <p:cNvSpPr>
            <a:spLocks noGrp="1"/>
          </p:cNvSpPr>
          <p:nvPr>
            <p:ph idx="1"/>
          </p:nvPr>
        </p:nvSpPr>
        <p:spPr/>
        <p:txBody>
          <a:bodyPr/>
          <a:lstStyle/>
          <a:p>
            <a:r>
              <a:rPr lang="en-US">
                <a:hlinkClick r:id="rId2"/>
              </a:rPr>
              <a:t>https://github.com/hasherezade/pe-sieve/wiki/4.7.-Scan-for-IAT-Hooks-(iat)</a:t>
            </a:r>
            <a:endParaRPr lang="en-US"/>
          </a:p>
          <a:p>
            <a:r>
              <a:rPr lang="en-US">
                <a:hlinkClick r:id="rId3"/>
              </a:rPr>
              <a:t>https://github.com/m0n0ph1/IAT-Hooking-Revisited</a:t>
            </a:r>
            <a:endParaRPr lang="en-US"/>
          </a:p>
          <a:p>
            <a:r>
              <a:rPr lang="en-US">
                <a:hlinkClick r:id="rId4"/>
              </a:rPr>
              <a:t>https://medium.com/@contionmig/hooking-detection-bypasses-63c7877ad217</a:t>
            </a:r>
            <a:endParaRPr lang="en-US"/>
          </a:p>
          <a:p>
            <a:r>
              <a:rPr lang="en-US">
                <a:hlinkClick r:id="rId5"/>
              </a:rPr>
              <a:t>https://guidedhacking.com/threads/how-to-hook-import-address-table-iat-hooking.13555/</a:t>
            </a:r>
            <a:endParaRPr lang="en-US"/>
          </a:p>
          <a:p>
            <a:r>
              <a:rPr lang="en-US">
                <a:hlinkClick r:id="rId6"/>
              </a:rPr>
              <a:t>https://www.ired.team/offensive-security/code-injection-process-injection/import-adress-table-iat-hooking</a:t>
            </a:r>
            <a:endParaRPr lang="en-US"/>
          </a:p>
        </p:txBody>
      </p:sp>
    </p:spTree>
    <p:extLst>
      <p:ext uri="{BB962C8B-B14F-4D97-AF65-F5344CB8AC3E}">
        <p14:creationId xmlns:p14="http://schemas.microsoft.com/office/powerpoint/2010/main" val="205728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API Hashing</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9014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err="1"/>
              <a:t>Github</a:t>
            </a:r>
            <a:r>
              <a:rPr lang="en-US"/>
              <a:t> with Research Code </a:t>
            </a:r>
          </a:p>
        </p:txBody>
      </p:sp>
      <p:sp>
        <p:nvSpPr>
          <p:cNvPr id="3" name="Text Placeholder 2">
            <a:extLst>
              <a:ext uri="{FF2B5EF4-FFF2-40B4-BE49-F238E27FC236}">
                <a16:creationId xmlns:a16="http://schemas.microsoft.com/office/drawing/2014/main" id="{6A9763EA-D3EC-119D-907C-6EE1CDDCD5D9}"/>
              </a:ext>
            </a:extLst>
          </p:cNvPr>
          <p:cNvSpPr>
            <a:spLocks noGrp="1"/>
          </p:cNvSpPr>
          <p:nvPr>
            <p:ph type="body" idx="1"/>
          </p:nvPr>
        </p:nvSpPr>
        <p:spPr/>
        <p:txBody>
          <a:bodyPr/>
          <a:lstStyle/>
          <a:p>
            <a:r>
              <a:rPr lang="en-US"/>
              <a:t>https://</a:t>
            </a:r>
            <a:r>
              <a:rPr lang="en-US" err="1"/>
              <a:t>github.com</a:t>
            </a:r>
            <a:r>
              <a:rPr lang="en-US"/>
              <a:t>/</a:t>
            </a:r>
            <a:r>
              <a:rPr lang="en-US" err="1"/>
              <a:t>trustedsec</a:t>
            </a:r>
            <a:r>
              <a:rPr lang="en-US"/>
              <a:t>/</a:t>
            </a:r>
            <a:r>
              <a:rPr lang="en-US" err="1"/>
              <a:t>TCS_InjectionTechniques</a:t>
            </a:r>
            <a:endParaRPr lang="en-US"/>
          </a:p>
        </p:txBody>
      </p:sp>
    </p:spTree>
    <p:extLst>
      <p:ext uri="{BB962C8B-B14F-4D97-AF65-F5344CB8AC3E}">
        <p14:creationId xmlns:p14="http://schemas.microsoft.com/office/powerpoint/2010/main" val="3392274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Injection</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Using Hashed values of the Library Name and Function name to load locate their address.</a:t>
            </a:r>
          </a:p>
          <a:p>
            <a:r>
              <a:rPr lang="en-US"/>
              <a:t>Hiding functionality from analysis.</a:t>
            </a:r>
          </a:p>
          <a:p>
            <a:r>
              <a:rPr lang="en-US"/>
              <a:t>Parsing the IAT similar to before</a:t>
            </a:r>
          </a:p>
        </p:txBody>
      </p:sp>
    </p:spTree>
    <p:extLst>
      <p:ext uri="{BB962C8B-B14F-4D97-AF65-F5344CB8AC3E}">
        <p14:creationId xmlns:p14="http://schemas.microsoft.com/office/powerpoint/2010/main" val="3265694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Code of Injection</a:t>
            </a:r>
          </a:p>
        </p:txBody>
      </p:sp>
      <p:pic>
        <p:nvPicPr>
          <p:cNvPr id="4" name="Content Placeholder 3">
            <a:extLst>
              <a:ext uri="{FF2B5EF4-FFF2-40B4-BE49-F238E27FC236}">
                <a16:creationId xmlns:a16="http://schemas.microsoft.com/office/drawing/2014/main" id="{A7B23948-A88F-4413-F580-57BECB57BF3B}"/>
              </a:ext>
            </a:extLst>
          </p:cNvPr>
          <p:cNvPicPr>
            <a:picLocks noGrp="1" noChangeAspect="1"/>
          </p:cNvPicPr>
          <p:nvPr>
            <p:ph idx="1"/>
          </p:nvPr>
        </p:nvPicPr>
        <p:blipFill>
          <a:blip r:embed="rId2"/>
          <a:stretch>
            <a:fillRect/>
          </a:stretch>
        </p:blipFill>
        <p:spPr>
          <a:xfrm>
            <a:off x="318247" y="1307810"/>
            <a:ext cx="9948309" cy="2748875"/>
          </a:xfrm>
          <a:prstGeom prst="rect">
            <a:avLst/>
          </a:prstGeom>
        </p:spPr>
      </p:pic>
      <p:pic>
        <p:nvPicPr>
          <p:cNvPr id="5" name="Picture 4">
            <a:extLst>
              <a:ext uri="{FF2B5EF4-FFF2-40B4-BE49-F238E27FC236}">
                <a16:creationId xmlns:a16="http://schemas.microsoft.com/office/drawing/2014/main" id="{8EAD4137-92E6-21EE-163C-1A723A05050B}"/>
              </a:ext>
            </a:extLst>
          </p:cNvPr>
          <p:cNvPicPr>
            <a:picLocks noChangeAspect="1"/>
          </p:cNvPicPr>
          <p:nvPr/>
        </p:nvPicPr>
        <p:blipFill>
          <a:blip r:embed="rId3"/>
          <a:stretch>
            <a:fillRect/>
          </a:stretch>
        </p:blipFill>
        <p:spPr>
          <a:xfrm>
            <a:off x="7081025" y="3830024"/>
            <a:ext cx="5036634" cy="3027976"/>
          </a:xfrm>
          <a:prstGeom prst="rect">
            <a:avLst/>
          </a:prstGeom>
        </p:spPr>
      </p:pic>
    </p:spTree>
    <p:extLst>
      <p:ext uri="{BB962C8B-B14F-4D97-AF65-F5344CB8AC3E}">
        <p14:creationId xmlns:p14="http://schemas.microsoft.com/office/powerpoint/2010/main" val="1434879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C38B3043-010A-AFC8-337C-30D0AA2CAC4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A0CB55E-14FC-39B2-DF2F-6B896EC3171F}"/>
              </a:ext>
            </a:extLst>
          </p:cNvPr>
          <p:cNvPicPr>
            <a:picLocks noChangeAspect="1"/>
          </p:cNvPicPr>
          <p:nvPr/>
        </p:nvPicPr>
        <p:blipFill>
          <a:blip r:embed="rId2"/>
          <a:stretch>
            <a:fillRect/>
          </a:stretch>
        </p:blipFill>
        <p:spPr>
          <a:xfrm>
            <a:off x="960863" y="156224"/>
            <a:ext cx="10093712" cy="6241314"/>
          </a:xfrm>
          <a:prstGeom prst="rect">
            <a:avLst/>
          </a:prstGeom>
        </p:spPr>
      </p:pic>
    </p:spTree>
    <p:extLst>
      <p:ext uri="{BB962C8B-B14F-4D97-AF65-F5344CB8AC3E}">
        <p14:creationId xmlns:p14="http://schemas.microsoft.com/office/powerpoint/2010/main" val="1313628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7C5F937-FDA4-49FD-A135-03738460F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515E37C-522A-423F-B958-36BF66141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09C81-FF37-8B8E-43C5-9438B674137E}"/>
              </a:ext>
            </a:extLst>
          </p:cNvPr>
          <p:cNvSpPr>
            <a:spLocks noGrp="1"/>
          </p:cNvSpPr>
          <p:nvPr>
            <p:ph type="title"/>
          </p:nvPr>
        </p:nvSpPr>
        <p:spPr>
          <a:xfrm>
            <a:off x="630936" y="4562856"/>
            <a:ext cx="3419856" cy="1600200"/>
          </a:xfrm>
        </p:spPr>
        <p:txBody>
          <a:bodyPr vert="horz" lIns="91440" tIns="45720" rIns="91440" bIns="45720" rtlCol="0" anchor="ctr">
            <a:normAutofit/>
          </a:bodyPr>
          <a:lstStyle/>
          <a:p>
            <a:r>
              <a:rPr lang="en-US" sz="4800" kern="1200">
                <a:solidFill>
                  <a:srgbClr val="FFFFFF"/>
                </a:solidFill>
                <a:latin typeface="+mj-lt"/>
                <a:ea typeface="+mj-ea"/>
                <a:cs typeface="+mj-cs"/>
              </a:rPr>
              <a:t>Detection of Injection</a:t>
            </a:r>
          </a:p>
        </p:txBody>
      </p:sp>
      <p:pic>
        <p:nvPicPr>
          <p:cNvPr id="5" name="Content Placeholder 4" descr="A screenshot of a computer&#10;&#10;Description automatically generated">
            <a:extLst>
              <a:ext uri="{FF2B5EF4-FFF2-40B4-BE49-F238E27FC236}">
                <a16:creationId xmlns:a16="http://schemas.microsoft.com/office/drawing/2014/main" id="{61036973-2ED3-2A48-DAC1-A942BBF1EFB0}"/>
              </a:ext>
            </a:extLst>
          </p:cNvPr>
          <p:cNvPicPr>
            <a:picLocks noChangeAspect="1"/>
          </p:cNvPicPr>
          <p:nvPr/>
        </p:nvPicPr>
        <p:blipFill rotWithShape="1">
          <a:blip r:embed="rId2"/>
          <a:srcRect t="20710" b="13551"/>
          <a:stretch/>
        </p:blipFill>
        <p:spPr>
          <a:xfrm>
            <a:off x="20" y="10"/>
            <a:ext cx="6095980" cy="4196271"/>
          </a:xfrm>
          <a:custGeom>
            <a:avLst/>
            <a:gdLst/>
            <a:ahLst/>
            <a:cxnLst/>
            <a:rect l="l" t="t" r="r" b="b"/>
            <a:pathLst>
              <a:path w="6005375" h="4196281">
                <a:moveTo>
                  <a:pt x="0" y="0"/>
                </a:moveTo>
                <a:lnTo>
                  <a:pt x="6000673" y="0"/>
                </a:lnTo>
                <a:lnTo>
                  <a:pt x="5998730" y="19709"/>
                </a:lnTo>
                <a:cubicBezTo>
                  <a:pt x="6001245" y="280059"/>
                  <a:pt x="5986414" y="540409"/>
                  <a:pt x="5999656" y="800631"/>
                </a:cubicBezTo>
                <a:cubicBezTo>
                  <a:pt x="6009854"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2" y="3561638"/>
                  <a:pt x="5989196" y="3805463"/>
                </a:cubicBezTo>
                <a:cubicBezTo>
                  <a:pt x="5985594" y="3872508"/>
                  <a:pt x="5984647" y="3939633"/>
                  <a:pt x="5986348" y="4006695"/>
                </a:cubicBezTo>
                <a:lnTo>
                  <a:pt x="5997254" y="4174633"/>
                </a:lnTo>
                <a:lnTo>
                  <a:pt x="5951600" y="4176620"/>
                </a:lnTo>
                <a:cubicBezTo>
                  <a:pt x="5886701" y="4176651"/>
                  <a:pt x="5821787" y="4174749"/>
                  <a:pt x="5756904" y="4173480"/>
                </a:cubicBezTo>
                <a:cubicBezTo>
                  <a:pt x="5518558" y="4169040"/>
                  <a:pt x="5280085" y="4173480"/>
                  <a:pt x="5042246" y="4150774"/>
                </a:cubicBezTo>
                <a:cubicBezTo>
                  <a:pt x="4977617" y="4144622"/>
                  <a:pt x="4912545" y="4140690"/>
                  <a:pt x="4847599" y="4141467"/>
                </a:cubicBezTo>
                <a:cubicBezTo>
                  <a:pt x="4782654" y="4142244"/>
                  <a:pt x="4717834" y="4147730"/>
                  <a:pt x="4653712" y="4160414"/>
                </a:cubicBezTo>
                <a:cubicBezTo>
                  <a:pt x="4446570" y="4200625"/>
                  <a:pt x="4238795" y="4203162"/>
                  <a:pt x="4029496" y="4186925"/>
                </a:cubicBezTo>
                <a:cubicBezTo>
                  <a:pt x="3943620" y="4180203"/>
                  <a:pt x="3857745" y="4169040"/>
                  <a:pt x="3771488" y="4171196"/>
                </a:cubicBezTo>
                <a:cubicBezTo>
                  <a:pt x="3623584" y="4175129"/>
                  <a:pt x="3475553" y="4167137"/>
                  <a:pt x="3327522" y="4169167"/>
                </a:cubicBezTo>
                <a:cubicBezTo>
                  <a:pt x="3323527" y="4169738"/>
                  <a:pt x="3319442" y="4169205"/>
                  <a:pt x="3315726" y="4167645"/>
                </a:cubicBezTo>
                <a:cubicBezTo>
                  <a:pt x="3278940" y="4142402"/>
                  <a:pt x="3238602" y="4152169"/>
                  <a:pt x="3200548" y="4158765"/>
                </a:cubicBezTo>
                <a:cubicBezTo>
                  <a:pt x="3074081" y="4180710"/>
                  <a:pt x="2947741" y="4191492"/>
                  <a:pt x="2819245" y="4174494"/>
                </a:cubicBezTo>
                <a:cubicBezTo>
                  <a:pt x="2696545" y="4156698"/>
                  <a:pt x="2572095" y="4154478"/>
                  <a:pt x="2448850" y="4167898"/>
                </a:cubicBezTo>
                <a:cubicBezTo>
                  <a:pt x="2279382" y="4187687"/>
                  <a:pt x="2110548" y="4183501"/>
                  <a:pt x="1941461" y="4167898"/>
                </a:cubicBezTo>
                <a:cubicBezTo>
                  <a:pt x="1872836" y="4161556"/>
                  <a:pt x="1803197" y="4150774"/>
                  <a:pt x="1735207" y="4166630"/>
                </a:cubicBezTo>
                <a:cubicBezTo>
                  <a:pt x="1651488" y="4186038"/>
                  <a:pt x="1568022" y="4179695"/>
                  <a:pt x="1484049" y="4175382"/>
                </a:cubicBezTo>
                <a:cubicBezTo>
                  <a:pt x="1377751" y="4169801"/>
                  <a:pt x="1271707" y="4153692"/>
                  <a:pt x="1165028" y="4166376"/>
                </a:cubicBezTo>
                <a:cubicBezTo>
                  <a:pt x="1115684" y="4172211"/>
                  <a:pt x="1066721" y="4181471"/>
                  <a:pt x="1016743" y="4179061"/>
                </a:cubicBezTo>
                <a:cubicBezTo>
                  <a:pt x="878480" y="4172719"/>
                  <a:pt x="740343" y="4165235"/>
                  <a:pt x="601825" y="4166376"/>
                </a:cubicBezTo>
                <a:cubicBezTo>
                  <a:pt x="543856" y="4166757"/>
                  <a:pt x="486267" y="4168659"/>
                  <a:pt x="428552" y="4172845"/>
                </a:cubicBezTo>
                <a:cubicBezTo>
                  <a:pt x="320858" y="4180710"/>
                  <a:pt x="213545" y="4170055"/>
                  <a:pt x="106233" y="4166249"/>
                </a:cubicBezTo>
                <a:lnTo>
                  <a:pt x="0" y="4171008"/>
                </a:lnTo>
                <a:close/>
              </a:path>
            </a:pathLst>
          </a:custGeom>
        </p:spPr>
      </p:pic>
      <p:pic>
        <p:nvPicPr>
          <p:cNvPr id="9" name="Picture 8" descr="A screenshot of a computer program&#10;&#10;Description automatically generated">
            <a:extLst>
              <a:ext uri="{FF2B5EF4-FFF2-40B4-BE49-F238E27FC236}">
                <a16:creationId xmlns:a16="http://schemas.microsoft.com/office/drawing/2014/main" id="{6EEC84FD-553E-267D-81B2-B7F3D0302FD4}"/>
              </a:ext>
            </a:extLst>
          </p:cNvPr>
          <p:cNvPicPr>
            <a:picLocks noChangeAspect="1"/>
          </p:cNvPicPr>
          <p:nvPr/>
        </p:nvPicPr>
        <p:blipFill rotWithShape="1">
          <a:blip r:embed="rId3"/>
          <a:srcRect b="8634"/>
          <a:stretch/>
        </p:blipFill>
        <p:spPr>
          <a:xfrm>
            <a:off x="6019800" y="-1"/>
            <a:ext cx="6172193" cy="418767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sp>
        <p:nvSpPr>
          <p:cNvPr id="41" name="sketch line">
            <a:extLst>
              <a:ext uri="{FF2B5EF4-FFF2-40B4-BE49-F238E27FC236}">
                <a16:creationId xmlns:a16="http://schemas.microsoft.com/office/drawing/2014/main" id="{C125E75E-F290-415E-9397-4DAC206C5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7015" y="533095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12">
            <a:extLst>
              <a:ext uri="{FF2B5EF4-FFF2-40B4-BE49-F238E27FC236}">
                <a16:creationId xmlns:a16="http://schemas.microsoft.com/office/drawing/2014/main" id="{9F7DB36A-F6E6-E456-7D4A-C5279EF7CA91}"/>
              </a:ext>
            </a:extLst>
          </p:cNvPr>
          <p:cNvSpPr>
            <a:spLocks noGrp="1"/>
          </p:cNvSpPr>
          <p:nvPr>
            <p:ph idx="1"/>
          </p:nvPr>
        </p:nvSpPr>
        <p:spPr>
          <a:xfrm>
            <a:off x="4654294" y="4562856"/>
            <a:ext cx="6894576" cy="1600200"/>
          </a:xfrm>
        </p:spPr>
        <p:txBody>
          <a:bodyPr vert="horz" lIns="91440" tIns="45720" rIns="91440" bIns="45720" rtlCol="0" anchor="ctr">
            <a:normAutofit/>
          </a:bodyPr>
          <a:lstStyle/>
          <a:p>
            <a:r>
              <a:rPr lang="en-US" sz="2200">
                <a:solidFill>
                  <a:srgbClr val="FFFFFF"/>
                </a:solidFill>
                <a:latin typeface="+mn-lt"/>
                <a:ea typeface="+mn-ea"/>
                <a:cs typeface="+mn-cs"/>
              </a:rPr>
              <a:t>Import Directory</a:t>
            </a:r>
          </a:p>
        </p:txBody>
      </p:sp>
    </p:spTree>
    <p:extLst>
      <p:ext uri="{BB962C8B-B14F-4D97-AF65-F5344CB8AC3E}">
        <p14:creationId xmlns:p14="http://schemas.microsoft.com/office/powerpoint/2010/main" val="1859455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58277-644C-28EA-0318-E71C16EAEDB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kern="1200">
                <a:solidFill>
                  <a:srgbClr val="FFFFFF"/>
                </a:solidFill>
                <a:latin typeface="+mj-lt"/>
                <a:ea typeface="+mj-ea"/>
                <a:cs typeface="+mj-cs"/>
              </a:rPr>
              <a:t>Detection of Injection</a:t>
            </a:r>
          </a:p>
        </p:txBody>
      </p:sp>
      <p:pic>
        <p:nvPicPr>
          <p:cNvPr id="20" name="Content Placeholder 19" descr="A screenshot of a computer screen&#10;&#10;Description automatically generated">
            <a:extLst>
              <a:ext uri="{FF2B5EF4-FFF2-40B4-BE49-F238E27FC236}">
                <a16:creationId xmlns:a16="http://schemas.microsoft.com/office/drawing/2014/main" id="{63A8375E-4BA2-DD9C-F3B5-A4A2835F506F}"/>
              </a:ext>
            </a:extLst>
          </p:cNvPr>
          <p:cNvPicPr>
            <a:picLocks noGrp="1" noChangeAspect="1"/>
          </p:cNvPicPr>
          <p:nvPr>
            <p:ph idx="1"/>
          </p:nvPr>
        </p:nvPicPr>
        <p:blipFill>
          <a:blip r:embed="rId2"/>
          <a:stretch>
            <a:fillRect/>
          </a:stretch>
        </p:blipFill>
        <p:spPr>
          <a:xfrm>
            <a:off x="6804606" y="1966293"/>
            <a:ext cx="4620064" cy="4050997"/>
          </a:xfrm>
        </p:spPr>
      </p:pic>
      <p:pic>
        <p:nvPicPr>
          <p:cNvPr id="13" name="Picture 12" descr="A screenshot of a computer code&#10;&#10;Description automatically generated">
            <a:extLst>
              <a:ext uri="{FF2B5EF4-FFF2-40B4-BE49-F238E27FC236}">
                <a16:creationId xmlns:a16="http://schemas.microsoft.com/office/drawing/2014/main" id="{B995D017-F466-6B32-9768-AEE6682B3931}"/>
              </a:ext>
            </a:extLst>
          </p:cNvPr>
          <p:cNvPicPr>
            <a:picLocks noChangeAspect="1"/>
          </p:cNvPicPr>
          <p:nvPr/>
        </p:nvPicPr>
        <p:blipFill>
          <a:blip r:embed="rId3"/>
          <a:stretch>
            <a:fillRect/>
          </a:stretch>
        </p:blipFill>
        <p:spPr>
          <a:xfrm>
            <a:off x="767328" y="1966293"/>
            <a:ext cx="5455686" cy="3719685"/>
          </a:xfrm>
          <a:prstGeom prst="rect">
            <a:avLst/>
          </a:prstGeom>
        </p:spPr>
      </p:pic>
      <p:sp>
        <p:nvSpPr>
          <p:cNvPr id="15" name="TextBox 14">
            <a:extLst>
              <a:ext uri="{FF2B5EF4-FFF2-40B4-BE49-F238E27FC236}">
                <a16:creationId xmlns:a16="http://schemas.microsoft.com/office/drawing/2014/main" id="{6EA3C915-335D-83E0-7CDE-8D0F2AA74201}"/>
              </a:ext>
            </a:extLst>
          </p:cNvPr>
          <p:cNvSpPr txBox="1"/>
          <p:nvPr/>
        </p:nvSpPr>
        <p:spPr>
          <a:xfrm>
            <a:off x="767328" y="6074613"/>
            <a:ext cx="5776133" cy="347467"/>
          </a:xfrm>
          <a:prstGeom prst="rect">
            <a:avLst/>
          </a:prstGeom>
          <a:noFill/>
        </p:spPr>
        <p:txBody>
          <a:bodyPr wrap="none" rtlCol="0">
            <a:spAutoFit/>
          </a:bodyPr>
          <a:lstStyle/>
          <a:p>
            <a:pPr defTabSz="842345">
              <a:spcAft>
                <a:spcPts val="564"/>
              </a:spcAft>
            </a:pPr>
            <a:r>
              <a:rPr lang="en-US" sz="1658" kern="1200">
                <a:solidFill>
                  <a:schemeClr val="tx1"/>
                </a:solidFill>
                <a:latin typeface="+mn-lt"/>
                <a:ea typeface="+mn-ea"/>
                <a:cs typeface="+mn-cs"/>
              </a:rPr>
              <a:t>https://twitter.com/r3c0nst/status/1392405576131436546?s=20</a:t>
            </a:r>
            <a:endParaRPr lang="en-US"/>
          </a:p>
        </p:txBody>
      </p:sp>
    </p:spTree>
    <p:extLst>
      <p:ext uri="{BB962C8B-B14F-4D97-AF65-F5344CB8AC3E}">
        <p14:creationId xmlns:p14="http://schemas.microsoft.com/office/powerpoint/2010/main" val="2918826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A5E32-A45E-FA95-F49F-123FB173A8C4}"/>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kern="1200">
                <a:solidFill>
                  <a:srgbClr val="FFFFFF"/>
                </a:solidFill>
                <a:latin typeface="+mj-lt"/>
                <a:ea typeface="+mj-ea"/>
                <a:cs typeface="+mj-cs"/>
              </a:rPr>
              <a:t>Additional Defense Resources</a:t>
            </a:r>
          </a:p>
        </p:txBody>
      </p:sp>
      <p:sp>
        <p:nvSpPr>
          <p:cNvPr id="3" name="Content Placeholder 2">
            <a:extLst>
              <a:ext uri="{FF2B5EF4-FFF2-40B4-BE49-F238E27FC236}">
                <a16:creationId xmlns:a16="http://schemas.microsoft.com/office/drawing/2014/main" id="{99DC33D2-8AB3-E56B-54A5-0ECC715664D8}"/>
              </a:ext>
            </a:extLst>
          </p:cNvPr>
          <p:cNvSpPr>
            <a:spLocks noGrp="1"/>
          </p:cNvSpPr>
          <p:nvPr>
            <p:ph idx="1"/>
          </p:nvPr>
        </p:nvSpPr>
        <p:spPr>
          <a:xfrm>
            <a:off x="6503158" y="649480"/>
            <a:ext cx="4862447" cy="5546047"/>
          </a:xfrm>
        </p:spPr>
        <p:txBody>
          <a:bodyPr vert="horz" lIns="91440" tIns="45720" rIns="91440" bIns="45720" rtlCol="0" anchor="ctr">
            <a:normAutofit/>
          </a:bodyPr>
          <a:lstStyle/>
          <a:p>
            <a:r>
              <a:rPr lang="en-US" sz="2000">
                <a:latin typeface="+mn-lt"/>
                <a:ea typeface="+mn-ea"/>
                <a:cs typeface="+mn-cs"/>
                <a:hlinkClick r:id="rId2"/>
              </a:rPr>
              <a:t>https://github.com/Neo23x0/signature-base</a:t>
            </a:r>
            <a:endParaRPr lang="en-US" sz="2000">
              <a:latin typeface="+mn-lt"/>
              <a:ea typeface="+mn-ea"/>
              <a:cs typeface="+mn-cs"/>
            </a:endParaRPr>
          </a:p>
          <a:p>
            <a:r>
              <a:rPr lang="en-US" sz="2000">
                <a:latin typeface="+mn-lt"/>
                <a:ea typeface="+mn-ea"/>
                <a:cs typeface="+mn-cs"/>
                <a:hlinkClick r:id="rId3"/>
              </a:rPr>
              <a:t>https://github.com/tbarabosch/apihash_to_yara</a:t>
            </a:r>
            <a:endParaRPr lang="en-US" sz="2000">
              <a:latin typeface="+mn-lt"/>
              <a:ea typeface="+mn-ea"/>
              <a:cs typeface="+mn-cs"/>
            </a:endParaRPr>
          </a:p>
          <a:p>
            <a:r>
              <a:rPr lang="en-US" sz="2000">
                <a:latin typeface="+mn-lt"/>
                <a:ea typeface="+mn-ea"/>
                <a:cs typeface="+mn-cs"/>
                <a:hlinkClick r:id="rId4"/>
              </a:rPr>
              <a:t>https://github.com/embee-research/Randomise-api-hashes-cobalt-strike</a:t>
            </a:r>
            <a:endParaRPr lang="en-US" sz="2000">
              <a:latin typeface="+mn-lt"/>
              <a:ea typeface="+mn-ea"/>
              <a:cs typeface="+mn-cs"/>
            </a:endParaRPr>
          </a:p>
          <a:p>
            <a:r>
              <a:rPr lang="en-US" sz="2000">
                <a:latin typeface="+mn-lt"/>
                <a:ea typeface="+mn-ea"/>
                <a:cs typeface="+mn-cs"/>
                <a:hlinkClick r:id="rId5"/>
              </a:rPr>
              <a:t>https://www.huntress.com/blog/hackers-no-hashing-randomizing-api-hashes-to-evade-cobalt-strike-shellcode-detection</a:t>
            </a:r>
            <a:endParaRPr lang="en-US" sz="2000">
              <a:latin typeface="+mn-lt"/>
              <a:ea typeface="+mn-ea"/>
              <a:cs typeface="+mn-cs"/>
            </a:endParaRPr>
          </a:p>
          <a:p>
            <a:r>
              <a:rPr lang="en-US" sz="2000">
                <a:latin typeface="+mn-lt"/>
                <a:ea typeface="+mn-ea"/>
                <a:cs typeface="+mn-cs"/>
                <a:hlinkClick r:id="rId6"/>
              </a:rPr>
              <a:t>https://decoded.avast.io/threatintel/decoding-cobalt-strike-understanding-payloads/</a:t>
            </a:r>
            <a:endParaRPr lang="en-US" sz="2000">
              <a:latin typeface="+mn-lt"/>
              <a:ea typeface="+mn-ea"/>
              <a:cs typeface="+mn-cs"/>
            </a:endParaRPr>
          </a:p>
          <a:p>
            <a:endParaRPr lang="en-US" sz="2000">
              <a:latin typeface="+mn-lt"/>
              <a:ea typeface="+mn-ea"/>
              <a:cs typeface="+mn-cs"/>
            </a:endParaRPr>
          </a:p>
        </p:txBody>
      </p:sp>
    </p:spTree>
    <p:extLst>
      <p:ext uri="{BB962C8B-B14F-4D97-AF65-F5344CB8AC3E}">
        <p14:creationId xmlns:p14="http://schemas.microsoft.com/office/powerpoint/2010/main" val="3919168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84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70C9-375B-C195-8A2B-32CD56A8F148}"/>
              </a:ext>
            </a:extLst>
          </p:cNvPr>
          <p:cNvSpPr>
            <a:spLocks noGrp="1"/>
          </p:cNvSpPr>
          <p:nvPr>
            <p:ph type="title"/>
          </p:nvPr>
        </p:nvSpPr>
        <p:spPr/>
        <p:txBody>
          <a:bodyPr/>
          <a:lstStyle/>
          <a:p>
            <a:r>
              <a:rPr lang="en-US"/>
              <a:t>PPID + Process Hollowing</a:t>
            </a:r>
          </a:p>
        </p:txBody>
      </p:sp>
      <p:sp>
        <p:nvSpPr>
          <p:cNvPr id="5" name="Text Placeholder 4">
            <a:extLst>
              <a:ext uri="{FF2B5EF4-FFF2-40B4-BE49-F238E27FC236}">
                <a16:creationId xmlns:a16="http://schemas.microsoft.com/office/drawing/2014/main" id="{3C8C4E63-D0B5-4CDD-888D-478989B97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820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1773-8EDC-1F47-A75C-DF131443B743}"/>
              </a:ext>
            </a:extLst>
          </p:cNvPr>
          <p:cNvSpPr>
            <a:spLocks noGrp="1"/>
          </p:cNvSpPr>
          <p:nvPr>
            <p:ph type="title"/>
          </p:nvPr>
        </p:nvSpPr>
        <p:spPr/>
        <p:txBody>
          <a:bodyPr/>
          <a:lstStyle/>
          <a:p>
            <a:r>
              <a:rPr lang="en-US"/>
              <a:t>Overview of Process Hollowing</a:t>
            </a:r>
          </a:p>
        </p:txBody>
      </p:sp>
      <p:sp>
        <p:nvSpPr>
          <p:cNvPr id="3" name="Content Placeholder 2">
            <a:extLst>
              <a:ext uri="{FF2B5EF4-FFF2-40B4-BE49-F238E27FC236}">
                <a16:creationId xmlns:a16="http://schemas.microsoft.com/office/drawing/2014/main" id="{345DE30E-CFA1-D3AD-4797-F46B5018E546}"/>
              </a:ext>
            </a:extLst>
          </p:cNvPr>
          <p:cNvSpPr>
            <a:spLocks noGrp="1"/>
          </p:cNvSpPr>
          <p:nvPr>
            <p:ph idx="1"/>
          </p:nvPr>
        </p:nvSpPr>
        <p:spPr/>
        <p:txBody>
          <a:bodyPr/>
          <a:lstStyle/>
          <a:p>
            <a:r>
              <a:rPr lang="en-US"/>
              <a:t>Parent Process ID Spoofing (PPID Spoofing)</a:t>
            </a:r>
          </a:p>
          <a:p>
            <a:pPr lvl="1"/>
            <a:r>
              <a:rPr lang="en-US"/>
              <a:t>Hiding the origins of the malicious process</a:t>
            </a:r>
          </a:p>
          <a:p>
            <a:pPr lvl="1"/>
            <a:r>
              <a:rPr lang="en-US"/>
              <a:t>Craft fake </a:t>
            </a:r>
            <a:r>
              <a:rPr lang="en-US" err="1"/>
              <a:t>StartupInfo</a:t>
            </a:r>
            <a:r>
              <a:rPr lang="en-US"/>
              <a:t> and pass as argument to </a:t>
            </a:r>
            <a:r>
              <a:rPr lang="en-US" err="1"/>
              <a:t>CreateProcess</a:t>
            </a:r>
            <a:endParaRPr lang="en-US"/>
          </a:p>
          <a:p>
            <a:pPr lvl="2"/>
            <a:r>
              <a:rPr lang="en-US"/>
              <a:t>Now new process runs with the fake parent’s ID</a:t>
            </a:r>
          </a:p>
          <a:p>
            <a:r>
              <a:rPr lang="en-US"/>
              <a:t>Process Hollowing</a:t>
            </a:r>
          </a:p>
          <a:p>
            <a:pPr lvl="1"/>
            <a:r>
              <a:rPr lang="en-US"/>
              <a:t>Multiple ways to perform this task</a:t>
            </a:r>
          </a:p>
          <a:p>
            <a:pPr lvl="1"/>
            <a:r>
              <a:rPr lang="en-US"/>
              <a:t>Create a new Process in a </a:t>
            </a:r>
            <a:r>
              <a:rPr lang="en-US">
                <a:solidFill>
                  <a:srgbClr val="FF0000"/>
                </a:solidFill>
              </a:rPr>
              <a:t>SUSPENDED</a:t>
            </a:r>
            <a:r>
              <a:rPr lang="en-US"/>
              <a:t> state</a:t>
            </a:r>
          </a:p>
          <a:p>
            <a:pPr lvl="1"/>
            <a:r>
              <a:rPr lang="en-US"/>
              <a:t>Parse the entry point from the newly created process</a:t>
            </a:r>
          </a:p>
          <a:p>
            <a:pPr lvl="1"/>
            <a:r>
              <a:rPr lang="en-US"/>
              <a:t>Overwrite the entry point with the shellcode</a:t>
            </a:r>
          </a:p>
          <a:p>
            <a:pPr lvl="1"/>
            <a:r>
              <a:rPr lang="en-US"/>
              <a:t>Resume process execution calling our injected shellcode</a:t>
            </a:r>
          </a:p>
        </p:txBody>
      </p:sp>
    </p:spTree>
    <p:extLst>
      <p:ext uri="{BB962C8B-B14F-4D97-AF65-F5344CB8AC3E}">
        <p14:creationId xmlns:p14="http://schemas.microsoft.com/office/powerpoint/2010/main" val="59024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PPID Spoofing</a:t>
            </a:r>
          </a:p>
        </p:txBody>
      </p:sp>
      <p:pic>
        <p:nvPicPr>
          <p:cNvPr id="4" name="Content Placeholder 3">
            <a:extLst>
              <a:ext uri="{FF2B5EF4-FFF2-40B4-BE49-F238E27FC236}">
                <a16:creationId xmlns:a16="http://schemas.microsoft.com/office/drawing/2014/main" id="{EB72884F-8A80-7525-800D-7DCA5A231FB9}"/>
              </a:ext>
            </a:extLst>
          </p:cNvPr>
          <p:cNvPicPr>
            <a:picLocks noGrp="1" noChangeAspect="1"/>
          </p:cNvPicPr>
          <p:nvPr>
            <p:ph idx="1"/>
          </p:nvPr>
        </p:nvPicPr>
        <p:blipFill>
          <a:blip r:embed="rId2"/>
          <a:stretch>
            <a:fillRect/>
          </a:stretch>
        </p:blipFill>
        <p:spPr>
          <a:xfrm>
            <a:off x="5574017" y="1669668"/>
            <a:ext cx="6120442" cy="4351338"/>
          </a:xfrm>
          <a:prstGeom prst="rect">
            <a:avLst/>
          </a:prstGeom>
        </p:spPr>
      </p:pic>
      <p:pic>
        <p:nvPicPr>
          <p:cNvPr id="5" name="Picture 4">
            <a:extLst>
              <a:ext uri="{FF2B5EF4-FFF2-40B4-BE49-F238E27FC236}">
                <a16:creationId xmlns:a16="http://schemas.microsoft.com/office/drawing/2014/main" id="{6B11FBD8-C4EE-2B05-C2D4-C1052DC5AAC7}"/>
              </a:ext>
            </a:extLst>
          </p:cNvPr>
          <p:cNvPicPr>
            <a:picLocks noChangeAspect="1"/>
          </p:cNvPicPr>
          <p:nvPr/>
        </p:nvPicPr>
        <p:blipFill>
          <a:blip r:embed="rId3"/>
          <a:stretch>
            <a:fillRect/>
          </a:stretch>
        </p:blipFill>
        <p:spPr>
          <a:xfrm>
            <a:off x="424653" y="1690688"/>
            <a:ext cx="4391605" cy="1572807"/>
          </a:xfrm>
          <a:prstGeom prst="rect">
            <a:avLst/>
          </a:prstGeom>
        </p:spPr>
      </p:pic>
      <p:pic>
        <p:nvPicPr>
          <p:cNvPr id="6" name="Picture 5">
            <a:extLst>
              <a:ext uri="{FF2B5EF4-FFF2-40B4-BE49-F238E27FC236}">
                <a16:creationId xmlns:a16="http://schemas.microsoft.com/office/drawing/2014/main" id="{4E7F3D3A-5617-07AF-AC75-4879B441E8B9}"/>
              </a:ext>
            </a:extLst>
          </p:cNvPr>
          <p:cNvPicPr>
            <a:picLocks noChangeAspect="1"/>
          </p:cNvPicPr>
          <p:nvPr/>
        </p:nvPicPr>
        <p:blipFill>
          <a:blip r:embed="rId4"/>
          <a:stretch>
            <a:fillRect/>
          </a:stretch>
        </p:blipFill>
        <p:spPr>
          <a:xfrm>
            <a:off x="424653" y="3331575"/>
            <a:ext cx="4391605" cy="1761388"/>
          </a:xfrm>
          <a:prstGeom prst="rect">
            <a:avLst/>
          </a:prstGeom>
        </p:spPr>
      </p:pic>
    </p:spTree>
    <p:extLst>
      <p:ext uri="{BB962C8B-B14F-4D97-AF65-F5344CB8AC3E}">
        <p14:creationId xmlns:p14="http://schemas.microsoft.com/office/powerpoint/2010/main" val="2278701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B57-B1B8-3B21-76FF-57DDF87B20D2}"/>
              </a:ext>
            </a:extLst>
          </p:cNvPr>
          <p:cNvSpPr>
            <a:spLocks noGrp="1"/>
          </p:cNvSpPr>
          <p:nvPr>
            <p:ph type="title"/>
          </p:nvPr>
        </p:nvSpPr>
        <p:spPr/>
        <p:txBody>
          <a:bodyPr/>
          <a:lstStyle/>
          <a:p>
            <a:r>
              <a:rPr lang="en-US"/>
              <a:t>Process Hollowing</a:t>
            </a:r>
          </a:p>
        </p:txBody>
      </p:sp>
      <p:pic>
        <p:nvPicPr>
          <p:cNvPr id="1026" name="Picture 2">
            <a:extLst>
              <a:ext uri="{FF2B5EF4-FFF2-40B4-BE49-F238E27FC236}">
                <a16:creationId xmlns:a16="http://schemas.microsoft.com/office/drawing/2014/main" id="{8A93974F-198E-B4E1-67D1-FAAC372BE8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804444" y="2334419"/>
            <a:ext cx="47625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BF7D2C-7C9E-FF84-7F5D-ADB5F412FBBF}"/>
              </a:ext>
            </a:extLst>
          </p:cNvPr>
          <p:cNvPicPr>
            <a:picLocks noChangeAspect="1"/>
          </p:cNvPicPr>
          <p:nvPr/>
        </p:nvPicPr>
        <p:blipFill>
          <a:blip r:embed="rId3"/>
          <a:stretch>
            <a:fillRect/>
          </a:stretch>
        </p:blipFill>
        <p:spPr>
          <a:xfrm>
            <a:off x="318247" y="1405281"/>
            <a:ext cx="9582498" cy="4463080"/>
          </a:xfrm>
          <a:prstGeom prst="rect">
            <a:avLst/>
          </a:prstGeom>
        </p:spPr>
      </p:pic>
    </p:spTree>
    <p:extLst>
      <p:ext uri="{BB962C8B-B14F-4D97-AF65-F5344CB8AC3E}">
        <p14:creationId xmlns:p14="http://schemas.microsoft.com/office/powerpoint/2010/main" val="2632309618"/>
      </p:ext>
    </p:extLst>
  </p:cSld>
  <p:clrMapOvr>
    <a:masterClrMapping/>
  </p:clrMapOvr>
</p:sld>
</file>

<file path=ppt/theme/theme1.xml><?xml version="1.0" encoding="utf-8"?>
<a:theme xmlns:a="http://schemas.openxmlformats.org/drawingml/2006/main" name="Office Theme">
  <a:themeElements>
    <a:clrScheme name="TrustedSec 2023">
      <a:dk1>
        <a:srgbClr val="000000"/>
      </a:dk1>
      <a:lt1>
        <a:srgbClr val="FFFFFF"/>
      </a:lt1>
      <a:dk2>
        <a:srgbClr val="00412C"/>
      </a:dk2>
      <a:lt2>
        <a:srgbClr val="C5C5C5"/>
      </a:lt2>
      <a:accent1>
        <a:srgbClr val="14E21A"/>
      </a:accent1>
      <a:accent2>
        <a:srgbClr val="00412C"/>
      </a:accent2>
      <a:accent3>
        <a:srgbClr val="000000"/>
      </a:accent3>
      <a:accent4>
        <a:srgbClr val="E8FD2E"/>
      </a:accent4>
      <a:accent5>
        <a:srgbClr val="1C47FF"/>
      </a:accent5>
      <a:accent6>
        <a:srgbClr val="B3B0B3"/>
      </a:accent6>
      <a:hlink>
        <a:srgbClr val="1C47FF"/>
      </a:hlink>
      <a:folHlink>
        <a:srgbClr val="E8FD2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1178</Words>
  <Application>Microsoft Office PowerPoint</Application>
  <PresentationFormat>Widescreen</PresentationFormat>
  <Paragraphs>194</Paragraphs>
  <Slides>56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Andale Mono</vt:lpstr>
      <vt:lpstr>Arial</vt:lpstr>
      <vt:lpstr>Calibri</vt:lpstr>
      <vt:lpstr>Calibri Light</vt:lpstr>
      <vt:lpstr>Conv_AvenirLTStd-Heavy</vt:lpstr>
      <vt:lpstr>Open Sans</vt:lpstr>
      <vt:lpstr>Open Sans Semibold</vt:lpstr>
      <vt:lpstr>Office Theme</vt:lpstr>
      <vt:lpstr>Demystifying Process Injection and  other Malware Tactics</vt:lpstr>
      <vt:lpstr>PowerPoint Presentation</vt:lpstr>
      <vt:lpstr>Overview</vt:lpstr>
      <vt:lpstr>Visit our Blog Series </vt:lpstr>
      <vt:lpstr>Github with Research Code </vt:lpstr>
      <vt:lpstr>PPID + Process Hollowing</vt:lpstr>
      <vt:lpstr>Overview of Process Hollowing</vt:lpstr>
      <vt:lpstr>PPID Spoofing</vt:lpstr>
      <vt:lpstr>Process Hollowing</vt:lpstr>
      <vt:lpstr>Proof of Concept Detection</vt:lpstr>
      <vt:lpstr>Query Breakdown</vt:lpstr>
      <vt:lpstr>What can defenders do?</vt:lpstr>
      <vt:lpstr>DLL Hollowing</vt:lpstr>
      <vt:lpstr>Overview of DLL Hollowing</vt:lpstr>
      <vt:lpstr>Code of DLL Hollowing</vt:lpstr>
      <vt:lpstr>Detection of Injection</vt:lpstr>
      <vt:lpstr>What can defender do?</vt:lpstr>
      <vt:lpstr>Proof of Concept Detection</vt:lpstr>
      <vt:lpstr>Proof of Concept Detection</vt:lpstr>
      <vt:lpstr>Reflective DLL Injection</vt:lpstr>
      <vt:lpstr>Overview of Reflective DLL Injection</vt:lpstr>
      <vt:lpstr>Code of Reflective DLL Injection</vt:lpstr>
      <vt:lpstr>Detection of Injection</vt:lpstr>
      <vt:lpstr>Ghetto EDR</vt:lpstr>
      <vt:lpstr>Can a SIEM spot it?  Depends</vt:lpstr>
      <vt:lpstr>Sometimes we are lucky</vt:lpstr>
      <vt:lpstr>Additional Research Resources</vt:lpstr>
      <vt:lpstr>DLL Injection SetWindowsHookExA</vt:lpstr>
      <vt:lpstr>Overview of DLL Injection</vt:lpstr>
      <vt:lpstr>Code of Injection</vt:lpstr>
      <vt:lpstr>Detection of Injection</vt:lpstr>
      <vt:lpstr>Thread Queue APC Injection  + (Syscall Example)</vt:lpstr>
      <vt:lpstr>Overview of Injection</vt:lpstr>
      <vt:lpstr>Code of Injection</vt:lpstr>
      <vt:lpstr>APIs to monitor</vt:lpstr>
      <vt:lpstr>Detection of Injection</vt:lpstr>
      <vt:lpstr>Shellcode Injection using  Mapping Sections</vt:lpstr>
      <vt:lpstr>Overview of Injection</vt:lpstr>
      <vt:lpstr>Code of Injection</vt:lpstr>
      <vt:lpstr>Detection of Injection</vt:lpstr>
      <vt:lpstr>API Hooking + Hooking IAT</vt:lpstr>
      <vt:lpstr>Overview of API Hooking</vt:lpstr>
      <vt:lpstr>Code of API Hooking</vt:lpstr>
      <vt:lpstr>Overview of API Hooking IAT</vt:lpstr>
      <vt:lpstr>Code of IAT API Hooking</vt:lpstr>
      <vt:lpstr>PowerPoint Presentation</vt:lpstr>
      <vt:lpstr>Defenders?</vt:lpstr>
      <vt:lpstr>Additional Research Links </vt:lpstr>
      <vt:lpstr>API Hashing</vt:lpstr>
      <vt:lpstr>Overview of Injection</vt:lpstr>
      <vt:lpstr>Code of Injection</vt:lpstr>
      <vt:lpstr>PowerPoint Presentation</vt:lpstr>
      <vt:lpstr>Detection of Injection</vt:lpstr>
      <vt:lpstr>Detection of Injection</vt:lpstr>
      <vt:lpstr>Additional Defense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Sheneman</dc:creator>
  <cp:lastModifiedBy>Leo Bastidas</cp:lastModifiedBy>
  <cp:revision>1</cp:revision>
  <dcterms:created xsi:type="dcterms:W3CDTF">2023-08-07T18:03:49Z</dcterms:created>
  <dcterms:modified xsi:type="dcterms:W3CDTF">2023-09-29T03:38:18Z</dcterms:modified>
</cp:coreProperties>
</file>